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9" roundtripDataSignature="AMtx7mj7JMzjhfetE6olNgaOckJvmIP9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customschemas.google.com/relationships/presentationmetadata" Target="meta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483907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5643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3284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5624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5812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440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2066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4483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5794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4358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707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8208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5043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25429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3608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8928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2412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7273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7329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06943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2548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86520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9811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0942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4107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99849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4997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50228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70357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23297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9363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89215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39507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7558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25424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81268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06367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15393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26083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20554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28578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87740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68770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70437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9050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6117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91582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86458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02781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24055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13190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1" name="Google Shape;551;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14524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2" name="Google Shape;602;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83825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sz="1200" b="0" i="0">
                <a:solidFill>
                  <a:schemeClr val="dk1"/>
                </a:solidFill>
                <a:latin typeface="Times New Roman"/>
                <a:ea typeface="Times New Roman"/>
                <a:cs typeface="Times New Roman"/>
                <a:sym typeface="Times New Roman"/>
              </a:rPr>
              <a:t>57</a:t>
            </a:fld>
            <a:endParaRPr sz="1200" b="0" i="0">
              <a:solidFill>
                <a:schemeClr val="dk1"/>
              </a:solidFill>
              <a:latin typeface="Times New Roman"/>
              <a:ea typeface="Times New Roman"/>
              <a:cs typeface="Times New Roman"/>
              <a:sym typeface="Times New Roman"/>
            </a:endParaRPr>
          </a:p>
        </p:txBody>
      </p:sp>
      <p:sp>
        <p:nvSpPr>
          <p:cNvPr id="623" name="Google Shape;623;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4" name="Google Shape;624;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79560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4" name="Google Shape;634;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52386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0" name="Google Shape;640;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9655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78030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7" name="Google Shape;647;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63794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4" name="Google Shape;654;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68166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0" name="Google Shape;660;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79611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7" name="Google Shape;667;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25134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4" name="Google Shape;674;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66749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1" name="Google Shape;681;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36965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8" name="Google Shape;688;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23361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5" name="Google Shape;695;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17864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2" name="Google Shape;702;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54805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6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8" name="Google Shape;708;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0440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84693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7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5" name="Google Shape;715;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835048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2" name="Google Shape;722;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962167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7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9" name="Google Shape;729;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40673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7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6" name="Google Shape;736;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52627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7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3" name="Google Shape;743;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645565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0" name="Google Shape;750;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409103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7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7" name="Google Shape;757;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889656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7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4" name="Google Shape;764;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115146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f01d25dca0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f01d25dca0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2" name="Google Shape;772;gf01d25dca0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IN"/>
              <a:t>78</a:t>
            </a:fld>
            <a:endParaRPr/>
          </a:p>
        </p:txBody>
      </p:sp>
    </p:spTree>
    <p:extLst>
      <p:ext uri="{BB962C8B-B14F-4D97-AF65-F5344CB8AC3E}">
        <p14:creationId xmlns:p14="http://schemas.microsoft.com/office/powerpoint/2010/main" val="283242812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f01d25dca0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f01d25dca0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1" name="Google Shape;781;gf01d25dca0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IN"/>
              <a:t>79</a:t>
            </a:fld>
            <a:endParaRPr/>
          </a:p>
        </p:txBody>
      </p:sp>
    </p:spTree>
    <p:extLst>
      <p:ext uri="{BB962C8B-B14F-4D97-AF65-F5344CB8AC3E}">
        <p14:creationId xmlns:p14="http://schemas.microsoft.com/office/powerpoint/2010/main" val="1816949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9482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1705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7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8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8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8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8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8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8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8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8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8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8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8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8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8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8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8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8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8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8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sp>
        <p:nvSpPr>
          <p:cNvPr id="53" name="Google Shape;53;p8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8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5" name="Google Shape;55;p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8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8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8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8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87"/>
          <p:cNvSpPr>
            <a:spLocks noGrp="1"/>
          </p:cNvSpPr>
          <p:nvPr>
            <p:ph type="pic" idx="2"/>
          </p:nvPr>
        </p:nvSpPr>
        <p:spPr>
          <a:xfrm>
            <a:off x="5183188" y="987425"/>
            <a:ext cx="6172200" cy="4873625"/>
          </a:xfrm>
          <a:prstGeom prst="rect">
            <a:avLst/>
          </a:prstGeom>
          <a:noFill/>
          <a:ln>
            <a:noFill/>
          </a:ln>
        </p:spPr>
      </p:sp>
      <p:sp>
        <p:nvSpPr>
          <p:cNvPr id="68" name="Google Shape;68;p8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8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8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7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IN"/>
              <a:t>Module 4</a:t>
            </a:r>
            <a:endParaRPr/>
          </a:p>
        </p:txBody>
      </p:sp>
      <p:sp>
        <p:nvSpPr>
          <p:cNvPr id="89" name="Google Shape;89;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IN"/>
              <a:t>DATA LINK LAYER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48" name="Google Shape;148;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49" name="Google Shape;149;p10"/>
          <p:cNvPicPr preferRelativeResize="0"/>
          <p:nvPr/>
        </p:nvPicPr>
        <p:blipFill rotWithShape="1">
          <a:blip r:embed="rId3">
            <a:alphaModFix/>
          </a:blip>
          <a:srcRect/>
          <a:stretch/>
        </p:blipFill>
        <p:spPr>
          <a:xfrm>
            <a:off x="838200" y="581891"/>
            <a:ext cx="10515599" cy="5595072"/>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2497896" y="1027906"/>
            <a:ext cx="6486525" cy="3952875"/>
          </a:xfrm>
          <a:prstGeom prst="rect">
            <a:avLst/>
          </a:prstGeom>
        </p:spPr>
      </p:pic>
    </p:spTree>
    <p:extLst>
      <p:ext uri="{BB962C8B-B14F-4D97-AF65-F5344CB8AC3E}">
        <p14:creationId xmlns:p14="http://schemas.microsoft.com/office/powerpoint/2010/main" val="33620565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1929061" y="734917"/>
            <a:ext cx="8333877" cy="4806074"/>
          </a:xfrm>
          <a:prstGeom prst="rect">
            <a:avLst/>
          </a:prstGeom>
        </p:spPr>
      </p:pic>
    </p:spTree>
    <p:extLst>
      <p:ext uri="{BB962C8B-B14F-4D97-AF65-F5344CB8AC3E}">
        <p14:creationId xmlns:p14="http://schemas.microsoft.com/office/powerpoint/2010/main" val="52750663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2490787" y="2319337"/>
            <a:ext cx="7210425" cy="2219325"/>
          </a:xfrm>
          <a:prstGeom prst="rect">
            <a:avLst/>
          </a:prstGeom>
        </p:spPr>
      </p:pic>
    </p:spTree>
    <p:extLst>
      <p:ext uri="{BB962C8B-B14F-4D97-AF65-F5344CB8AC3E}">
        <p14:creationId xmlns:p14="http://schemas.microsoft.com/office/powerpoint/2010/main" val="218258063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1479644" y="798111"/>
            <a:ext cx="8662987" cy="5378852"/>
          </a:xfrm>
          <a:prstGeom prst="rect">
            <a:avLst/>
          </a:prstGeom>
        </p:spPr>
      </p:pic>
    </p:spTree>
    <p:extLst>
      <p:ext uri="{BB962C8B-B14F-4D97-AF65-F5344CB8AC3E}">
        <p14:creationId xmlns:p14="http://schemas.microsoft.com/office/powerpoint/2010/main" val="47716824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2470245" y="982639"/>
            <a:ext cx="6715125" cy="3885489"/>
          </a:xfrm>
          <a:prstGeom prst="rect">
            <a:avLst/>
          </a:prstGeom>
        </p:spPr>
      </p:pic>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220563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838200" y="365125"/>
            <a:ext cx="10515599" cy="5811838"/>
          </a:xfrm>
          <a:prstGeom prst="rect">
            <a:avLst/>
          </a:prstGeom>
        </p:spPr>
      </p:pic>
    </p:spTree>
    <p:extLst>
      <p:ext uri="{BB962C8B-B14F-4D97-AF65-F5344CB8AC3E}">
        <p14:creationId xmlns:p14="http://schemas.microsoft.com/office/powerpoint/2010/main" val="73060375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838200" y="365125"/>
            <a:ext cx="10515600" cy="5811838"/>
          </a:xfrm>
          <a:prstGeom prst="rect">
            <a:avLst/>
          </a:prstGeom>
        </p:spPr>
      </p:pic>
    </p:spTree>
    <p:extLst>
      <p:ext uri="{BB962C8B-B14F-4D97-AF65-F5344CB8AC3E}">
        <p14:creationId xmlns:p14="http://schemas.microsoft.com/office/powerpoint/2010/main" val="3632879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55" name="Google Shape;155;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56" name="Google Shape;156;p11"/>
          <p:cNvPicPr preferRelativeResize="0"/>
          <p:nvPr/>
        </p:nvPicPr>
        <p:blipFill rotWithShape="1">
          <a:blip r:embed="rId3">
            <a:alphaModFix/>
          </a:blip>
          <a:srcRect/>
          <a:stretch/>
        </p:blipFill>
        <p:spPr>
          <a:xfrm>
            <a:off x="838200" y="709510"/>
            <a:ext cx="9528958" cy="495458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62" name="Google Shape;162;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63" name="Google Shape;163;p12"/>
          <p:cNvPicPr preferRelativeResize="0"/>
          <p:nvPr/>
        </p:nvPicPr>
        <p:blipFill rotWithShape="1">
          <a:blip r:embed="rId3">
            <a:alphaModFix/>
          </a:blip>
          <a:srcRect/>
          <a:stretch/>
        </p:blipFill>
        <p:spPr>
          <a:xfrm>
            <a:off x="1377538" y="365125"/>
            <a:ext cx="9666513" cy="562133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69" name="Google Shape;169;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70" name="Google Shape;170;p13"/>
          <p:cNvPicPr preferRelativeResize="0"/>
          <p:nvPr/>
        </p:nvPicPr>
        <p:blipFill rotWithShape="1">
          <a:blip r:embed="rId3">
            <a:alphaModFix/>
          </a:blip>
          <a:srcRect/>
          <a:stretch/>
        </p:blipFill>
        <p:spPr>
          <a:xfrm>
            <a:off x="950026" y="451262"/>
            <a:ext cx="10521538" cy="5201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76" name="Google Shape;176;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77" name="Google Shape;177;p14"/>
          <p:cNvPicPr preferRelativeResize="0"/>
          <p:nvPr/>
        </p:nvPicPr>
        <p:blipFill rotWithShape="1">
          <a:blip r:embed="rId3">
            <a:alphaModFix/>
          </a:blip>
          <a:srcRect/>
          <a:stretch/>
        </p:blipFill>
        <p:spPr>
          <a:xfrm>
            <a:off x="1116281" y="878775"/>
            <a:ext cx="8602992" cy="519873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83" name="Google Shape;183;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84" name="Google Shape;184;p15"/>
          <p:cNvPicPr preferRelativeResize="0"/>
          <p:nvPr/>
        </p:nvPicPr>
        <p:blipFill rotWithShape="1">
          <a:blip r:embed="rId3">
            <a:alphaModFix/>
          </a:blip>
          <a:srcRect/>
          <a:stretch/>
        </p:blipFill>
        <p:spPr>
          <a:xfrm>
            <a:off x="838200" y="475014"/>
            <a:ext cx="10775867" cy="50828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90" name="Google Shape;190;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91" name="Google Shape;191;p16"/>
          <p:cNvPicPr preferRelativeResize="0"/>
          <p:nvPr/>
        </p:nvPicPr>
        <p:blipFill rotWithShape="1">
          <a:blip r:embed="rId3">
            <a:alphaModFix/>
          </a:blip>
          <a:srcRect/>
          <a:stretch/>
        </p:blipFill>
        <p:spPr>
          <a:xfrm>
            <a:off x="700645" y="475013"/>
            <a:ext cx="10390908" cy="55576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97" name="Google Shape;197;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
        <p:nvSpPr>
          <p:cNvPr id="198" name="Google Shape;198;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IN"/>
              <a:t>A parity-check code can detect an odd number of errors</a:t>
            </a:r>
            <a:endParaRPr/>
          </a:p>
        </p:txBody>
      </p:sp>
      <p:pic>
        <p:nvPicPr>
          <p:cNvPr id="199" name="Google Shape;199;p17"/>
          <p:cNvPicPr preferRelativeResize="0"/>
          <p:nvPr/>
        </p:nvPicPr>
        <p:blipFill rotWithShape="1">
          <a:blip r:embed="rId3">
            <a:alphaModFix/>
          </a:blip>
          <a:srcRect/>
          <a:stretch/>
        </p:blipFill>
        <p:spPr>
          <a:xfrm>
            <a:off x="831830" y="1272948"/>
            <a:ext cx="5187970" cy="442720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N"/>
              <a:t>Cyclic Codes</a:t>
            </a:r>
            <a:endParaRPr/>
          </a:p>
        </p:txBody>
      </p:sp>
      <p:sp>
        <p:nvSpPr>
          <p:cNvPr id="205" name="Google Shape;205;p18"/>
          <p:cNvSpPr txBox="1">
            <a:spLocks noGrp="1"/>
          </p:cNvSpPr>
          <p:nvPr>
            <p:ph type="body" idx="1"/>
          </p:nvPr>
        </p:nvSpPr>
        <p:spPr>
          <a:xfrm>
            <a:off x="838200" y="1690688"/>
            <a:ext cx="10515600" cy="448627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IN"/>
              <a:t>In a cyclic code, if a codeword is cyclically shifted (rotated), the result is another codeword. </a:t>
            </a:r>
            <a:endParaRPr/>
          </a:p>
          <a:p>
            <a:pPr marL="228600" lvl="0" indent="-228600" algn="l" rtl="0">
              <a:lnSpc>
                <a:spcPct val="90000"/>
              </a:lnSpc>
              <a:spcBef>
                <a:spcPts val="1000"/>
              </a:spcBef>
              <a:spcAft>
                <a:spcPts val="0"/>
              </a:spcAft>
              <a:buClr>
                <a:schemeClr val="dk1"/>
              </a:buClr>
              <a:buSzPts val="2800"/>
              <a:buChar char="•"/>
            </a:pPr>
            <a:r>
              <a:rPr lang="en-IN"/>
              <a:t>For example, if 1011000 is a codeword and we cyclically left-shift, then 0110001 is also a codeword.</a:t>
            </a:r>
            <a:endParaRPr/>
          </a:p>
          <a:p>
            <a:pPr marL="228600" lvl="0" indent="-228600" algn="l" rtl="0">
              <a:lnSpc>
                <a:spcPct val="90000"/>
              </a:lnSpc>
              <a:spcBef>
                <a:spcPts val="1000"/>
              </a:spcBef>
              <a:spcAft>
                <a:spcPts val="0"/>
              </a:spcAft>
              <a:buClr>
                <a:schemeClr val="dk1"/>
              </a:buClr>
              <a:buSzPts val="2800"/>
              <a:buChar char="•"/>
            </a:pPr>
            <a:r>
              <a:rPr lang="en-IN"/>
              <a:t>In this case, if we call the bits in the first word a0 to a6, and the bits in the second word</a:t>
            </a:r>
            <a:endParaRPr/>
          </a:p>
          <a:p>
            <a:pPr marL="228600" lvl="0" indent="-228600" algn="l" rtl="0">
              <a:lnSpc>
                <a:spcPct val="90000"/>
              </a:lnSpc>
              <a:spcBef>
                <a:spcPts val="1000"/>
              </a:spcBef>
              <a:spcAft>
                <a:spcPts val="0"/>
              </a:spcAft>
              <a:buClr>
                <a:schemeClr val="dk1"/>
              </a:buClr>
              <a:buSzPts val="2800"/>
              <a:buChar char="•"/>
            </a:pPr>
            <a:r>
              <a:rPr lang="en-IN"/>
              <a:t>b0 to b6, we can shift the bits by using the following:</a:t>
            </a:r>
            <a:endParaRPr/>
          </a:p>
          <a:p>
            <a:pPr marL="228600" lvl="0" indent="-228600" algn="l" rtl="0">
              <a:lnSpc>
                <a:spcPct val="90000"/>
              </a:lnSpc>
              <a:spcBef>
                <a:spcPts val="1000"/>
              </a:spcBef>
              <a:spcAft>
                <a:spcPts val="0"/>
              </a:spcAft>
              <a:buClr>
                <a:srgbClr val="000000"/>
              </a:buClr>
              <a:buSzPts val="2900"/>
              <a:buChar char="•"/>
            </a:pPr>
            <a:r>
              <a:rPr lang="en-IN" sz="2900">
                <a:solidFill>
                  <a:srgbClr val="000000"/>
                </a:solidFill>
              </a:rPr>
              <a:t>b1 = a0 b2 = a1 b3 = a2 b4 = a3 b5 = a4 b6 = a5 b0 = a6</a:t>
            </a:r>
            <a:endParaRPr sz="2900">
              <a:solidFill>
                <a:srgbClr val="000000"/>
              </a:solidFill>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Times New Roman"/>
              <a:buNone/>
            </a:pPr>
            <a:r>
              <a:rPr lang="en-IN" sz="2700" b="1">
                <a:latin typeface="Times New Roman"/>
                <a:ea typeface="Times New Roman"/>
                <a:cs typeface="Times New Roman"/>
                <a:sym typeface="Times New Roman"/>
              </a:rPr>
              <a:t>Cyclic Redundancy Check     </a:t>
            </a:r>
            <a:r>
              <a:rPr lang="en-IN" sz="2700" b="1" i="1">
                <a:solidFill>
                  <a:srgbClr val="9CC2E5"/>
                </a:solidFill>
                <a:latin typeface="Times New Roman"/>
                <a:ea typeface="Times New Roman"/>
                <a:cs typeface="Times New Roman"/>
                <a:sym typeface="Times New Roman"/>
              </a:rPr>
              <a:t>[https://www.youtube.com/watch?v=-oUrtqvUA2o</a:t>
            </a:r>
            <a:r>
              <a:rPr lang="en-IN" i="1">
                <a:solidFill>
                  <a:srgbClr val="9CC2E5"/>
                </a:solidFill>
                <a:latin typeface="Times New Roman"/>
                <a:ea typeface="Times New Roman"/>
                <a:cs typeface="Times New Roman"/>
                <a:sym typeface="Times New Roman"/>
              </a:rPr>
              <a:t>]</a:t>
            </a:r>
            <a:br>
              <a:rPr lang="en-IN" i="1">
                <a:solidFill>
                  <a:srgbClr val="9CC2E5"/>
                </a:solidFill>
                <a:latin typeface="Times New Roman"/>
                <a:ea typeface="Times New Roman"/>
                <a:cs typeface="Times New Roman"/>
                <a:sym typeface="Times New Roman"/>
              </a:rPr>
            </a:br>
            <a:endParaRPr i="1">
              <a:solidFill>
                <a:srgbClr val="9CC2E5"/>
              </a:solidFill>
              <a:latin typeface="Times New Roman"/>
              <a:ea typeface="Times New Roman"/>
              <a:cs typeface="Times New Roman"/>
              <a:sym typeface="Times New Roman"/>
            </a:endParaRPr>
          </a:p>
        </p:txBody>
      </p:sp>
      <p:sp>
        <p:nvSpPr>
          <p:cNvPr id="211" name="Google Shape;211;p19"/>
          <p:cNvSpPr txBox="1">
            <a:spLocks noGrp="1"/>
          </p:cNvSpPr>
          <p:nvPr>
            <p:ph type="body" idx="1"/>
          </p:nvPr>
        </p:nvSpPr>
        <p:spPr>
          <a:xfrm>
            <a:off x="968828" y="1130299"/>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IN">
                <a:latin typeface="Times New Roman"/>
                <a:ea typeface="Times New Roman"/>
                <a:cs typeface="Times New Roman"/>
                <a:sym typeface="Times New Roman"/>
              </a:rPr>
              <a:t>We can create cyclic codes to correct errors.</a:t>
            </a:r>
            <a:endParaRPr/>
          </a:p>
          <a:p>
            <a:pPr marL="228600" lvl="0" indent="-228600" algn="l" rtl="0">
              <a:lnSpc>
                <a:spcPct val="90000"/>
              </a:lnSpc>
              <a:spcBef>
                <a:spcPts val="1000"/>
              </a:spcBef>
              <a:spcAft>
                <a:spcPts val="0"/>
              </a:spcAft>
              <a:buClr>
                <a:schemeClr val="dk1"/>
              </a:buClr>
              <a:buSzPts val="2800"/>
              <a:buChar char="•"/>
            </a:pPr>
            <a:r>
              <a:rPr lang="en-IN">
                <a:latin typeface="Times New Roman"/>
                <a:ea typeface="Times New Roman"/>
                <a:cs typeface="Times New Roman"/>
                <a:sym typeface="Times New Roman"/>
              </a:rPr>
              <a:t>A type of cyclic codes called the cyclic redundancy check (CRC) that is used in networks such as LANs and WANs.</a:t>
            </a:r>
            <a:br>
              <a:rPr lang="en-IN">
                <a:latin typeface="Times New Roman"/>
                <a:ea typeface="Times New Roman"/>
                <a:cs typeface="Times New Roman"/>
                <a:sym typeface="Times New Roman"/>
              </a:rPr>
            </a:br>
            <a:endParaRPr>
              <a:latin typeface="Times New Roman"/>
              <a:ea typeface="Times New Roman"/>
              <a:cs typeface="Times New Roman"/>
              <a:sym typeface="Times New Roman"/>
            </a:endParaRPr>
          </a:p>
        </p:txBody>
      </p:sp>
      <p:pic>
        <p:nvPicPr>
          <p:cNvPr id="212" name="Google Shape;212;p19"/>
          <p:cNvPicPr preferRelativeResize="0"/>
          <p:nvPr/>
        </p:nvPicPr>
        <p:blipFill rotWithShape="1">
          <a:blip r:embed="rId3">
            <a:alphaModFix/>
          </a:blip>
          <a:srcRect/>
          <a:stretch/>
        </p:blipFill>
        <p:spPr>
          <a:xfrm>
            <a:off x="2702935" y="2802576"/>
            <a:ext cx="6619875" cy="332032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N"/>
              <a:t>CONTENTS</a:t>
            </a:r>
            <a:endParaRPr/>
          </a:p>
        </p:txBody>
      </p:sp>
      <p:sp>
        <p:nvSpPr>
          <p:cNvPr id="95" name="Google Shape;95;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IN"/>
              <a:t>Introduction</a:t>
            </a:r>
            <a:endParaRPr/>
          </a:p>
          <a:p>
            <a:pPr marL="228600" lvl="0" indent="-228600" algn="l" rtl="0">
              <a:lnSpc>
                <a:spcPct val="90000"/>
              </a:lnSpc>
              <a:spcBef>
                <a:spcPts val="1000"/>
              </a:spcBef>
              <a:spcAft>
                <a:spcPts val="0"/>
              </a:spcAft>
              <a:buClr>
                <a:schemeClr val="dk1"/>
              </a:buClr>
              <a:buSzPts val="2800"/>
              <a:buChar char="•"/>
            </a:pPr>
            <a:r>
              <a:rPr lang="en-IN"/>
              <a:t>Framing</a:t>
            </a:r>
            <a:endParaRPr/>
          </a:p>
          <a:p>
            <a:pPr marL="228600" lvl="0" indent="-228600" algn="l" rtl="0">
              <a:lnSpc>
                <a:spcPct val="90000"/>
              </a:lnSpc>
              <a:spcBef>
                <a:spcPts val="1000"/>
              </a:spcBef>
              <a:spcAft>
                <a:spcPts val="0"/>
              </a:spcAft>
              <a:buClr>
                <a:schemeClr val="dk1"/>
              </a:buClr>
              <a:buSzPts val="2800"/>
              <a:buChar char="•"/>
            </a:pPr>
            <a:r>
              <a:rPr lang="en-IN"/>
              <a:t>Error detection methods-Parity check,CRC,Checksum</a:t>
            </a: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0"/>
          <p:cNvSpPr txBox="1">
            <a:spLocks noGrp="1"/>
          </p:cNvSpPr>
          <p:nvPr>
            <p:ph type="title"/>
          </p:nvPr>
        </p:nvSpPr>
        <p:spPr>
          <a:xfrm>
            <a:off x="838200" y="365126"/>
            <a:ext cx="10515600" cy="46614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Times New Roman"/>
              <a:buNone/>
            </a:pPr>
            <a:r>
              <a:rPr lang="en-IN">
                <a:latin typeface="Times New Roman"/>
                <a:ea typeface="Times New Roman"/>
                <a:cs typeface="Times New Roman"/>
                <a:sym typeface="Times New Roman"/>
              </a:rPr>
              <a:t>Steps</a:t>
            </a:r>
            <a:endParaRPr>
              <a:latin typeface="Times New Roman"/>
              <a:ea typeface="Times New Roman"/>
              <a:cs typeface="Times New Roman"/>
              <a:sym typeface="Times New Roman"/>
            </a:endParaRPr>
          </a:p>
        </p:txBody>
      </p:sp>
      <p:sp>
        <p:nvSpPr>
          <p:cNvPr id="218" name="Google Shape;218;p20"/>
          <p:cNvSpPr txBox="1">
            <a:spLocks noGrp="1"/>
          </p:cNvSpPr>
          <p:nvPr>
            <p:ph type="body" idx="1"/>
          </p:nvPr>
        </p:nvSpPr>
        <p:spPr>
          <a:xfrm>
            <a:off x="838200" y="831274"/>
            <a:ext cx="10515600" cy="5345689"/>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90000"/>
              </a:lnSpc>
              <a:spcBef>
                <a:spcPts val="0"/>
              </a:spcBef>
              <a:spcAft>
                <a:spcPts val="0"/>
              </a:spcAft>
              <a:buClr>
                <a:schemeClr val="dk1"/>
              </a:buClr>
              <a:buSzPct val="100000"/>
              <a:buChar char="•"/>
            </a:pPr>
            <a:r>
              <a:rPr lang="en-IN">
                <a:latin typeface="Times New Roman"/>
                <a:ea typeface="Times New Roman"/>
                <a:cs typeface="Times New Roman"/>
                <a:sym typeface="Times New Roman"/>
              </a:rPr>
              <a:t>dataword has k bits (4 here); </a:t>
            </a:r>
            <a:endParaRPr>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ct val="100000"/>
              <a:buChar char="•"/>
            </a:pPr>
            <a:r>
              <a:rPr lang="en-IN">
                <a:latin typeface="Times New Roman"/>
                <a:ea typeface="Times New Roman"/>
                <a:cs typeface="Times New Roman"/>
                <a:sym typeface="Times New Roman"/>
              </a:rPr>
              <a:t>the codeword has n bits (7 here).</a:t>
            </a:r>
            <a:endParaRPr/>
          </a:p>
          <a:p>
            <a:pPr marL="228600" lvl="0" indent="-228600" algn="l" rtl="0">
              <a:lnSpc>
                <a:spcPct val="90000"/>
              </a:lnSpc>
              <a:spcBef>
                <a:spcPts val="1000"/>
              </a:spcBef>
              <a:spcAft>
                <a:spcPts val="0"/>
              </a:spcAft>
              <a:buClr>
                <a:schemeClr val="dk1"/>
              </a:buClr>
              <a:buSzPct val="100000"/>
              <a:buChar char="•"/>
            </a:pPr>
            <a:r>
              <a:rPr lang="en-IN">
                <a:latin typeface="Times New Roman"/>
                <a:ea typeface="Times New Roman"/>
                <a:cs typeface="Times New Roman"/>
                <a:sym typeface="Times New Roman"/>
              </a:rPr>
              <a:t>The size of the dataword is augmented by adding n − k (3 here) 0s to the right-hand side</a:t>
            </a:r>
            <a:endParaRPr/>
          </a:p>
          <a:p>
            <a:pPr marL="228600" lvl="0" indent="-228600" algn="l" rtl="0">
              <a:lnSpc>
                <a:spcPct val="90000"/>
              </a:lnSpc>
              <a:spcBef>
                <a:spcPts val="1000"/>
              </a:spcBef>
              <a:spcAft>
                <a:spcPts val="0"/>
              </a:spcAft>
              <a:buClr>
                <a:schemeClr val="dk1"/>
              </a:buClr>
              <a:buSzPct val="100000"/>
              <a:buChar char="•"/>
            </a:pPr>
            <a:r>
              <a:rPr lang="en-IN">
                <a:latin typeface="Times New Roman"/>
                <a:ea typeface="Times New Roman"/>
                <a:cs typeface="Times New Roman"/>
                <a:sym typeface="Times New Roman"/>
              </a:rPr>
              <a:t>of the word.</a:t>
            </a:r>
            <a:endParaRPr>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ct val="100000"/>
              <a:buChar char="•"/>
            </a:pPr>
            <a:r>
              <a:rPr lang="en-IN">
                <a:latin typeface="Times New Roman"/>
                <a:ea typeface="Times New Roman"/>
                <a:cs typeface="Times New Roman"/>
                <a:sym typeface="Times New Roman"/>
              </a:rPr>
              <a:t>The n-bit result is fed into the generator. </a:t>
            </a:r>
            <a:endParaRPr>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ct val="100000"/>
              <a:buChar char="•"/>
            </a:pPr>
            <a:r>
              <a:rPr lang="en-IN">
                <a:latin typeface="Times New Roman"/>
                <a:ea typeface="Times New Roman"/>
                <a:cs typeface="Times New Roman"/>
                <a:sym typeface="Times New Roman"/>
              </a:rPr>
              <a:t>The generator uses a divisor of size n − k + 1 (4 here), predefined and agreed upon. </a:t>
            </a:r>
            <a:endParaRPr>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ct val="100000"/>
              <a:buChar char="•"/>
            </a:pPr>
            <a:r>
              <a:rPr lang="en-IN">
                <a:latin typeface="Times New Roman"/>
                <a:ea typeface="Times New Roman"/>
                <a:cs typeface="Times New Roman"/>
                <a:sym typeface="Times New Roman"/>
              </a:rPr>
              <a:t>The generator divides the augmented dataword by the divisor (modulo-2 division).</a:t>
            </a:r>
            <a:endParaRPr/>
          </a:p>
          <a:p>
            <a:pPr marL="228600" lvl="0" indent="-228600" algn="l" rtl="0">
              <a:lnSpc>
                <a:spcPct val="90000"/>
              </a:lnSpc>
              <a:spcBef>
                <a:spcPts val="1000"/>
              </a:spcBef>
              <a:spcAft>
                <a:spcPts val="0"/>
              </a:spcAft>
              <a:buClr>
                <a:schemeClr val="dk1"/>
              </a:buClr>
              <a:buSzPct val="100000"/>
              <a:buChar char="•"/>
            </a:pPr>
            <a:r>
              <a:rPr lang="en-IN">
                <a:latin typeface="Times New Roman"/>
                <a:ea typeface="Times New Roman"/>
                <a:cs typeface="Times New Roman"/>
                <a:sym typeface="Times New Roman"/>
              </a:rPr>
              <a:t> The quotient of the division is discarded; </a:t>
            </a:r>
            <a:endParaRPr>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ct val="100000"/>
              <a:buChar char="•"/>
            </a:pPr>
            <a:r>
              <a:rPr lang="en-IN">
                <a:latin typeface="Times New Roman"/>
                <a:ea typeface="Times New Roman"/>
                <a:cs typeface="Times New Roman"/>
                <a:sym typeface="Times New Roman"/>
              </a:rPr>
              <a:t>the remainder (r2r1r0) is appended to the dataword to create the codeword.</a:t>
            </a:r>
            <a:endParaRPr/>
          </a:p>
          <a:p>
            <a:pPr marL="228600" lvl="0" indent="-228600" algn="l" rtl="0">
              <a:lnSpc>
                <a:spcPct val="90000"/>
              </a:lnSpc>
              <a:spcBef>
                <a:spcPts val="1000"/>
              </a:spcBef>
              <a:spcAft>
                <a:spcPts val="0"/>
              </a:spcAft>
              <a:buClr>
                <a:schemeClr val="dk1"/>
              </a:buClr>
              <a:buSzPct val="100000"/>
              <a:buChar char="•"/>
            </a:pPr>
            <a:r>
              <a:rPr lang="en-IN">
                <a:latin typeface="Times New Roman"/>
                <a:ea typeface="Times New Roman"/>
                <a:cs typeface="Times New Roman"/>
                <a:sym typeface="Times New Roman"/>
              </a:rPr>
              <a:t>The decoder receives the codeword (possibly corrupted in transition). </a:t>
            </a:r>
            <a:endParaRPr>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ct val="100000"/>
              <a:buChar char="•"/>
            </a:pPr>
            <a:r>
              <a:rPr lang="en-IN">
                <a:latin typeface="Times New Roman"/>
                <a:ea typeface="Times New Roman"/>
                <a:cs typeface="Times New Roman"/>
                <a:sym typeface="Times New Roman"/>
              </a:rPr>
              <a:t>A copy of all n bits is fed to the checker, which is a replica of the generator. </a:t>
            </a:r>
            <a:endParaRPr>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ct val="100000"/>
              <a:buChar char="•"/>
            </a:pPr>
            <a:r>
              <a:rPr lang="en-IN">
                <a:latin typeface="Times New Roman"/>
                <a:ea typeface="Times New Roman"/>
                <a:cs typeface="Times New Roman"/>
                <a:sym typeface="Times New Roman"/>
              </a:rPr>
              <a:t>The remainder produced by the checker is a syndrome of n − k (3 here) bits, which is fed to the   decision logic analyzer. The analyzer has a simple function. If the syndrome bits are all 0s, the 4 leftmost bits of the codeword are accepted as the dataword (interpreted as no error);</a:t>
            </a:r>
            <a:endParaRPr/>
          </a:p>
          <a:p>
            <a:pPr marL="228600" lvl="0" indent="-228600" algn="l" rtl="0">
              <a:lnSpc>
                <a:spcPct val="90000"/>
              </a:lnSpc>
              <a:spcBef>
                <a:spcPts val="1000"/>
              </a:spcBef>
              <a:spcAft>
                <a:spcPts val="0"/>
              </a:spcAft>
              <a:buClr>
                <a:schemeClr val="dk1"/>
              </a:buClr>
              <a:buSzPct val="100000"/>
              <a:buChar char="•"/>
            </a:pPr>
            <a:r>
              <a:rPr lang="en-IN">
                <a:latin typeface="Times New Roman"/>
                <a:ea typeface="Times New Roman"/>
                <a:cs typeface="Times New Roman"/>
                <a:sym typeface="Times New Roman"/>
              </a:rPr>
              <a:t> otherwise, the 4 bits are discarded (error).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N"/>
              <a:t>Sender</a:t>
            </a:r>
            <a:endParaRPr/>
          </a:p>
        </p:txBody>
      </p:sp>
      <p:pic>
        <p:nvPicPr>
          <p:cNvPr id="224" name="Google Shape;224;p21"/>
          <p:cNvPicPr preferRelativeResize="0">
            <a:picLocks noGrp="1"/>
          </p:cNvPicPr>
          <p:nvPr>
            <p:ph type="body" idx="1"/>
          </p:nvPr>
        </p:nvPicPr>
        <p:blipFill rotWithShape="1">
          <a:blip r:embed="rId3">
            <a:alphaModFix/>
          </a:blip>
          <a:srcRect/>
          <a:stretch/>
        </p:blipFill>
        <p:spPr>
          <a:xfrm>
            <a:off x="1021278" y="1825624"/>
            <a:ext cx="9334005" cy="50323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N"/>
              <a:t>Reciver</a:t>
            </a:r>
            <a:endParaRPr/>
          </a:p>
        </p:txBody>
      </p:sp>
      <p:sp>
        <p:nvSpPr>
          <p:cNvPr id="230" name="Google Shape;230;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231" name="Google Shape;231;p22"/>
          <p:cNvPicPr preferRelativeResize="0"/>
          <p:nvPr/>
        </p:nvPicPr>
        <p:blipFill rotWithShape="1">
          <a:blip r:embed="rId3">
            <a:alphaModFix/>
          </a:blip>
          <a:srcRect/>
          <a:stretch/>
        </p:blipFill>
        <p:spPr>
          <a:xfrm>
            <a:off x="838201" y="1543791"/>
            <a:ext cx="10752116" cy="486888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N"/>
              <a:t>Checksum</a:t>
            </a:r>
            <a:endParaRPr/>
          </a:p>
        </p:txBody>
      </p:sp>
      <p:sp>
        <p:nvSpPr>
          <p:cNvPr id="237" name="Google Shape;237;p23"/>
          <p:cNvSpPr txBox="1">
            <a:spLocks noGrp="1"/>
          </p:cNvSpPr>
          <p:nvPr>
            <p:ph type="body" idx="1"/>
          </p:nvPr>
        </p:nvSpPr>
        <p:spPr>
          <a:xfrm>
            <a:off x="838200" y="1282535"/>
            <a:ext cx="10515600" cy="488255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IN">
                <a:latin typeface="Times New Roman"/>
                <a:ea typeface="Times New Roman"/>
                <a:cs typeface="Times New Roman"/>
                <a:sym typeface="Times New Roman"/>
              </a:rPr>
              <a:t>Checksum is an error-detecting technique that can be applied to a message of any length.</a:t>
            </a:r>
            <a:endParaRPr/>
          </a:p>
          <a:p>
            <a:pPr marL="228600" lvl="0" indent="-228600" algn="l" rtl="0">
              <a:lnSpc>
                <a:spcPct val="90000"/>
              </a:lnSpc>
              <a:spcBef>
                <a:spcPts val="1000"/>
              </a:spcBef>
              <a:spcAft>
                <a:spcPts val="0"/>
              </a:spcAft>
              <a:buClr>
                <a:schemeClr val="dk1"/>
              </a:buClr>
              <a:buSzPts val="2800"/>
              <a:buChar char="•"/>
            </a:pPr>
            <a:r>
              <a:rPr lang="en-IN">
                <a:latin typeface="Times New Roman"/>
                <a:ea typeface="Times New Roman"/>
                <a:cs typeface="Times New Roman"/>
                <a:sym typeface="Times New Roman"/>
              </a:rPr>
              <a:t>In the Internet, the checksum technique is mostly used at the network and transport layer rather than the data-link layer</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4"/>
          <p:cNvSpPr txBox="1">
            <a:spLocks noGrp="1"/>
          </p:cNvSpPr>
          <p:nvPr>
            <p:ph type="title"/>
          </p:nvPr>
        </p:nvSpPr>
        <p:spPr>
          <a:xfrm>
            <a:off x="838200" y="365126"/>
            <a:ext cx="10515600" cy="38302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endParaRPr/>
          </a:p>
        </p:txBody>
      </p:sp>
      <p:sp>
        <p:nvSpPr>
          <p:cNvPr id="243" name="Google Shape;243;p24"/>
          <p:cNvSpPr txBox="1">
            <a:spLocks noGrp="1"/>
          </p:cNvSpPr>
          <p:nvPr>
            <p:ph type="body" idx="1"/>
          </p:nvPr>
        </p:nvSpPr>
        <p:spPr>
          <a:xfrm>
            <a:off x="838200" y="1033153"/>
            <a:ext cx="10515600" cy="514381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IN"/>
              <a:t>At the source, the message is first divided into m-bit units. </a:t>
            </a:r>
            <a:endParaRPr/>
          </a:p>
          <a:p>
            <a:pPr marL="228600" lvl="0" indent="-228600" algn="l" rtl="0">
              <a:lnSpc>
                <a:spcPct val="90000"/>
              </a:lnSpc>
              <a:spcBef>
                <a:spcPts val="1000"/>
              </a:spcBef>
              <a:spcAft>
                <a:spcPts val="0"/>
              </a:spcAft>
              <a:buClr>
                <a:schemeClr val="dk1"/>
              </a:buClr>
              <a:buSzPts val="2800"/>
              <a:buChar char="•"/>
            </a:pPr>
            <a:r>
              <a:rPr lang="en-IN"/>
              <a:t>The generator then creates an extra m-bit unit called the checksum, which is sent with the message. </a:t>
            </a:r>
            <a:endParaRPr/>
          </a:p>
          <a:p>
            <a:pPr marL="228600" lvl="0" indent="-228600" algn="l" rtl="0">
              <a:lnSpc>
                <a:spcPct val="90000"/>
              </a:lnSpc>
              <a:spcBef>
                <a:spcPts val="1000"/>
              </a:spcBef>
              <a:spcAft>
                <a:spcPts val="0"/>
              </a:spcAft>
              <a:buClr>
                <a:schemeClr val="dk1"/>
              </a:buClr>
              <a:buSzPts val="2800"/>
              <a:buChar char="•"/>
            </a:pPr>
            <a:r>
              <a:rPr lang="en-IN"/>
              <a:t>At the destination, the checker creates a new checksum from the combination of the message and sent checksum. </a:t>
            </a:r>
            <a:endParaRPr/>
          </a:p>
          <a:p>
            <a:pPr marL="228600" lvl="0" indent="-228600" algn="l" rtl="0">
              <a:lnSpc>
                <a:spcPct val="90000"/>
              </a:lnSpc>
              <a:spcBef>
                <a:spcPts val="1000"/>
              </a:spcBef>
              <a:spcAft>
                <a:spcPts val="0"/>
              </a:spcAft>
              <a:buClr>
                <a:schemeClr val="dk1"/>
              </a:buClr>
              <a:buSzPts val="2800"/>
              <a:buChar char="•"/>
            </a:pPr>
            <a:r>
              <a:rPr lang="en-IN"/>
              <a:t>If the new checksum is all 0s, the message is accepted; otherwise, the message is discarded .</a:t>
            </a:r>
            <a:endParaRPr/>
          </a:p>
          <a:p>
            <a:pPr marL="228600" lvl="0" indent="-228600" algn="l" rtl="0">
              <a:lnSpc>
                <a:spcPct val="90000"/>
              </a:lnSpc>
              <a:spcBef>
                <a:spcPts val="1000"/>
              </a:spcBef>
              <a:spcAft>
                <a:spcPts val="0"/>
              </a:spcAft>
              <a:buClr>
                <a:schemeClr val="dk1"/>
              </a:buClr>
              <a:buSzPts val="2800"/>
              <a:buChar char="•"/>
            </a:pPr>
            <a:r>
              <a:rPr lang="en-IN"/>
              <a:t>Note that in the real implementation, the checksum unit is not necessarily added at the end of the message; it can be inserted in the middle of the message.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N"/>
              <a:t>Traditional checksum</a:t>
            </a:r>
            <a:endParaRPr/>
          </a:p>
        </p:txBody>
      </p:sp>
      <p:sp>
        <p:nvSpPr>
          <p:cNvPr id="249" name="Google Shape;249;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IN"/>
              <a:t>Suppose the message is a list of five 4-bit numbers that we want to send to a destination. In addition to sending these numbers, we send the sum of the numbers. For example, if the set of numbers is (7, 11, 12, 0, 6), we send (7, 11, 12, 0, 6, 36), where 36 is the sum of the original numbers. The receiver adds the five numbers and compares the result with the sum. If the two are the same, the receiver assumes no error, accepts the five numbers, and discards the sum. Otherwise, there is an error somewhere and the message not accepted</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Times New Roman"/>
              <a:buNone/>
            </a:pPr>
            <a:r>
              <a:rPr lang="en-IN" sz="2800">
                <a:latin typeface="Times New Roman"/>
                <a:ea typeface="Times New Roman"/>
                <a:cs typeface="Times New Roman"/>
                <a:sym typeface="Times New Roman"/>
              </a:rPr>
              <a:t>One’s Complement Addition [</a:t>
            </a:r>
            <a:r>
              <a:rPr lang="en-IN" sz="2800" i="1" u="sng">
                <a:solidFill>
                  <a:srgbClr val="9CC2E5"/>
                </a:solidFill>
                <a:latin typeface="Times New Roman"/>
                <a:ea typeface="Times New Roman"/>
                <a:cs typeface="Times New Roman"/>
                <a:sym typeface="Times New Roman"/>
              </a:rPr>
              <a:t>https://www.youtube.com/watch?v=AtVWnyDDaDI</a:t>
            </a:r>
            <a:r>
              <a:rPr lang="en-IN" sz="2800">
                <a:latin typeface="Times New Roman"/>
                <a:ea typeface="Times New Roman"/>
                <a:cs typeface="Times New Roman"/>
                <a:sym typeface="Times New Roman"/>
              </a:rPr>
              <a:t>]</a:t>
            </a:r>
            <a:endParaRPr sz="2800">
              <a:latin typeface="Times New Roman"/>
              <a:ea typeface="Times New Roman"/>
              <a:cs typeface="Times New Roman"/>
              <a:sym typeface="Times New Roman"/>
            </a:endParaRPr>
          </a:p>
        </p:txBody>
      </p:sp>
      <p:pic>
        <p:nvPicPr>
          <p:cNvPr id="255" name="Google Shape;255;p26"/>
          <p:cNvPicPr preferRelativeResize="0">
            <a:picLocks noGrp="1"/>
          </p:cNvPicPr>
          <p:nvPr>
            <p:ph type="body" idx="1"/>
          </p:nvPr>
        </p:nvPicPr>
        <p:blipFill rotWithShape="1">
          <a:blip r:embed="rId3">
            <a:alphaModFix/>
          </a:blip>
          <a:srcRect/>
          <a:stretch/>
        </p:blipFill>
        <p:spPr>
          <a:xfrm>
            <a:off x="439387" y="2053431"/>
            <a:ext cx="10343408" cy="38957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261" name="Google Shape;261;p27"/>
          <p:cNvPicPr preferRelativeResize="0">
            <a:picLocks noGrp="1"/>
          </p:cNvPicPr>
          <p:nvPr>
            <p:ph type="body" idx="1"/>
          </p:nvPr>
        </p:nvPicPr>
        <p:blipFill rotWithShape="1">
          <a:blip r:embed="rId3">
            <a:alphaModFix/>
          </a:blip>
          <a:srcRect/>
          <a:stretch/>
        </p:blipFill>
        <p:spPr>
          <a:xfrm>
            <a:off x="2078182" y="1027906"/>
            <a:ext cx="7070209" cy="40971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267" name="Google Shape;267;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268" name="Google Shape;268;p28"/>
          <p:cNvPicPr preferRelativeResize="0"/>
          <p:nvPr/>
        </p:nvPicPr>
        <p:blipFill rotWithShape="1">
          <a:blip r:embed="rId3">
            <a:alphaModFix/>
          </a:blip>
          <a:srcRect/>
          <a:stretch/>
        </p:blipFill>
        <p:spPr>
          <a:xfrm>
            <a:off x="1686297" y="1128156"/>
            <a:ext cx="8541883" cy="406686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274" name="Google Shape;274;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275" name="Google Shape;275;p29"/>
          <p:cNvPicPr preferRelativeResize="0"/>
          <p:nvPr/>
        </p:nvPicPr>
        <p:blipFill rotWithShape="1">
          <a:blip r:embed="rId3">
            <a:alphaModFix/>
          </a:blip>
          <a:srcRect/>
          <a:stretch/>
        </p:blipFill>
        <p:spPr>
          <a:xfrm>
            <a:off x="1097167" y="687718"/>
            <a:ext cx="9103736" cy="578433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N"/>
              <a:t>INTRODUCTION</a:t>
            </a:r>
            <a:endParaRPr/>
          </a:p>
        </p:txBody>
      </p:sp>
      <p:sp>
        <p:nvSpPr>
          <p:cNvPr id="101" name="Google Shape;101;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IN"/>
              <a:t>deals with procedures for communication between two adjacent nodes—node-to-node communication.</a:t>
            </a:r>
            <a:endParaRPr/>
          </a:p>
          <a:p>
            <a:pPr marL="228600" lvl="0" indent="-228600" algn="l" rtl="0">
              <a:lnSpc>
                <a:spcPct val="90000"/>
              </a:lnSpc>
              <a:spcBef>
                <a:spcPts val="1000"/>
              </a:spcBef>
              <a:spcAft>
                <a:spcPts val="0"/>
              </a:spcAft>
              <a:buClr>
                <a:schemeClr val="dk1"/>
              </a:buClr>
              <a:buSzPts val="2800"/>
              <a:buChar char="•"/>
            </a:pPr>
            <a:r>
              <a:rPr lang="en-IN"/>
              <a:t>Data link control (DLC) functions include </a:t>
            </a:r>
            <a:endParaRPr/>
          </a:p>
          <a:p>
            <a:pPr marL="228600" lvl="0" indent="-228600" algn="l" rtl="0">
              <a:lnSpc>
                <a:spcPct val="90000"/>
              </a:lnSpc>
              <a:spcBef>
                <a:spcPts val="1000"/>
              </a:spcBef>
              <a:spcAft>
                <a:spcPts val="0"/>
              </a:spcAft>
              <a:buClr>
                <a:schemeClr val="dk1"/>
              </a:buClr>
              <a:buSzPts val="2800"/>
              <a:buChar char="•"/>
            </a:pPr>
            <a:r>
              <a:rPr lang="en-IN"/>
              <a:t>Framing</a:t>
            </a:r>
            <a:endParaRPr/>
          </a:p>
          <a:p>
            <a:pPr marL="228600" lvl="0" indent="-228600" algn="l" rtl="0">
              <a:lnSpc>
                <a:spcPct val="90000"/>
              </a:lnSpc>
              <a:spcBef>
                <a:spcPts val="1000"/>
              </a:spcBef>
              <a:spcAft>
                <a:spcPts val="0"/>
              </a:spcAft>
              <a:buClr>
                <a:schemeClr val="dk1"/>
              </a:buClr>
              <a:buSzPts val="2800"/>
              <a:buChar char="•"/>
            </a:pPr>
            <a:r>
              <a:rPr lang="en-IN"/>
              <a:t> flow and error Control</a:t>
            </a:r>
            <a:endParaRPr/>
          </a:p>
          <a:p>
            <a:pPr marL="228600" lvl="0" indent="-228600" algn="l" rtl="0">
              <a:lnSpc>
                <a:spcPct val="90000"/>
              </a:lnSpc>
              <a:spcBef>
                <a:spcPts val="1000"/>
              </a:spcBef>
              <a:spcAft>
                <a:spcPts val="0"/>
              </a:spcAft>
              <a:buClr>
                <a:schemeClr val="dk1"/>
              </a:buClr>
              <a:buSzPts val="2800"/>
              <a:buChar char="•"/>
            </a:pPr>
            <a:r>
              <a:rPr lang="en-IN"/>
              <a:t>error detection and correction.</a:t>
            </a:r>
            <a:endParaRPr/>
          </a:p>
        </p:txBody>
      </p:sp>
      <p:pic>
        <p:nvPicPr>
          <p:cNvPr id="102" name="Google Shape;102;p3"/>
          <p:cNvPicPr preferRelativeResize="0"/>
          <p:nvPr/>
        </p:nvPicPr>
        <p:blipFill rotWithShape="1">
          <a:blip r:embed="rId3">
            <a:alphaModFix/>
          </a:blip>
          <a:srcRect/>
          <a:stretch/>
        </p:blipFill>
        <p:spPr>
          <a:xfrm>
            <a:off x="7544109" y="2492828"/>
            <a:ext cx="3606821" cy="326670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281" name="Google Shape;28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282" name="Google Shape;282;p30"/>
          <p:cNvPicPr preferRelativeResize="0"/>
          <p:nvPr/>
        </p:nvPicPr>
        <p:blipFill rotWithShape="1">
          <a:blip r:embed="rId3">
            <a:alphaModFix/>
          </a:blip>
          <a:srcRect/>
          <a:stretch/>
        </p:blipFill>
        <p:spPr>
          <a:xfrm>
            <a:off x="973777" y="1056905"/>
            <a:ext cx="10082149" cy="454824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288" name="Google Shape;288;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289" name="Google Shape;289;p31"/>
          <p:cNvPicPr preferRelativeResize="0"/>
          <p:nvPr/>
        </p:nvPicPr>
        <p:blipFill rotWithShape="1">
          <a:blip r:embed="rId3">
            <a:alphaModFix/>
          </a:blip>
          <a:srcRect/>
          <a:stretch/>
        </p:blipFill>
        <p:spPr>
          <a:xfrm>
            <a:off x="233362" y="519112"/>
            <a:ext cx="11725275" cy="58197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295" name="Google Shape;295;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296" name="Google Shape;296;p32"/>
          <p:cNvPicPr preferRelativeResize="0"/>
          <p:nvPr/>
        </p:nvPicPr>
        <p:blipFill rotWithShape="1">
          <a:blip r:embed="rId3">
            <a:alphaModFix/>
          </a:blip>
          <a:srcRect/>
          <a:stretch/>
        </p:blipFill>
        <p:spPr>
          <a:xfrm>
            <a:off x="931381" y="546265"/>
            <a:ext cx="10658937" cy="575953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N"/>
              <a:t>Multiple access protocols</a:t>
            </a:r>
            <a:br>
              <a:rPr lang="en-IN"/>
            </a:br>
            <a:r>
              <a:rPr lang="en-IN"/>
              <a:t>(collision and token based)</a:t>
            </a:r>
            <a:endParaRPr/>
          </a:p>
        </p:txBody>
      </p:sp>
      <p:sp>
        <p:nvSpPr>
          <p:cNvPr id="302" name="Google Shape;302;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IN" sz="2400">
                <a:latin typeface="Times New Roman"/>
                <a:ea typeface="Times New Roman"/>
                <a:cs typeface="Times New Roman"/>
                <a:sym typeface="Times New Roman"/>
              </a:rPr>
              <a:t>data-link layer is divided into two sublayers: </a:t>
            </a:r>
            <a:endParaRPr sz="2400">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ts val="2400"/>
              <a:buChar char="•"/>
            </a:pPr>
            <a:r>
              <a:rPr lang="en-IN" sz="2400">
                <a:latin typeface="Times New Roman"/>
                <a:ea typeface="Times New Roman"/>
                <a:cs typeface="Times New Roman"/>
                <a:sym typeface="Times New Roman"/>
              </a:rPr>
              <a:t>data link control (DLC)</a:t>
            </a:r>
            <a:endParaRPr/>
          </a:p>
          <a:p>
            <a:pPr marL="228600" lvl="0" indent="-228600" algn="l" rtl="0">
              <a:lnSpc>
                <a:spcPct val="90000"/>
              </a:lnSpc>
              <a:spcBef>
                <a:spcPts val="1000"/>
              </a:spcBef>
              <a:spcAft>
                <a:spcPts val="0"/>
              </a:spcAft>
              <a:buClr>
                <a:schemeClr val="dk1"/>
              </a:buClr>
              <a:buSzPts val="2400"/>
              <a:buChar char="•"/>
            </a:pPr>
            <a:r>
              <a:rPr lang="en-IN" sz="2400">
                <a:latin typeface="Times New Roman"/>
                <a:ea typeface="Times New Roman"/>
                <a:cs typeface="Times New Roman"/>
                <a:sym typeface="Times New Roman"/>
              </a:rPr>
              <a:t> media access control (MAC).</a:t>
            </a:r>
            <a:endParaRPr/>
          </a:p>
          <a:p>
            <a:pPr marL="228600" lvl="0" indent="-228600" algn="l" rtl="0">
              <a:lnSpc>
                <a:spcPct val="90000"/>
              </a:lnSpc>
              <a:spcBef>
                <a:spcPts val="1000"/>
              </a:spcBef>
              <a:spcAft>
                <a:spcPts val="0"/>
              </a:spcAft>
              <a:buClr>
                <a:schemeClr val="dk1"/>
              </a:buClr>
              <a:buSzPts val="2400"/>
              <a:buChar char="•"/>
            </a:pPr>
            <a:r>
              <a:rPr lang="en-IN" sz="2400">
                <a:latin typeface="Times New Roman"/>
                <a:ea typeface="Times New Roman"/>
                <a:cs typeface="Times New Roman"/>
                <a:sym typeface="Times New Roman"/>
              </a:rPr>
              <a:t>When nodes or stations are connected and use a common link, called a multipoint or broadcast link, we need a multiple-access protocol to coordinate access to the link</a:t>
            </a:r>
            <a:endParaRPr/>
          </a:p>
          <a:p>
            <a:pPr marL="228600" lvl="0" indent="-50800" algn="l" rtl="0">
              <a:lnSpc>
                <a:spcPct val="90000"/>
              </a:lnSpc>
              <a:spcBef>
                <a:spcPts val="1000"/>
              </a:spcBef>
              <a:spcAft>
                <a:spcPts val="0"/>
              </a:spcAft>
              <a:buClr>
                <a:schemeClr val="dk1"/>
              </a:buClr>
              <a:buSzPts val="2800"/>
              <a:buNone/>
            </a:pPr>
            <a:endParaRPr/>
          </a:p>
        </p:txBody>
      </p:sp>
      <p:pic>
        <p:nvPicPr>
          <p:cNvPr id="303" name="Google Shape;303;p33"/>
          <p:cNvPicPr preferRelativeResize="0"/>
          <p:nvPr/>
        </p:nvPicPr>
        <p:blipFill rotWithShape="1">
          <a:blip r:embed="rId3">
            <a:alphaModFix/>
          </a:blip>
          <a:srcRect/>
          <a:stretch/>
        </p:blipFill>
        <p:spPr>
          <a:xfrm>
            <a:off x="3206460" y="4001294"/>
            <a:ext cx="4781550" cy="257038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309" name="Google Shape;309;p34"/>
          <p:cNvPicPr preferRelativeResize="0">
            <a:picLocks noGrp="1"/>
          </p:cNvPicPr>
          <p:nvPr>
            <p:ph type="body" idx="1"/>
          </p:nvPr>
        </p:nvPicPr>
        <p:blipFill rotWithShape="1">
          <a:blip r:embed="rId3">
            <a:alphaModFix/>
          </a:blip>
          <a:srcRect/>
          <a:stretch/>
        </p:blipFill>
        <p:spPr>
          <a:xfrm>
            <a:off x="810423" y="365125"/>
            <a:ext cx="10543500" cy="57864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315" name="Google Shape;315;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316" name="Google Shape;316;p35"/>
          <p:cNvPicPr preferRelativeResize="0"/>
          <p:nvPr/>
        </p:nvPicPr>
        <p:blipFill rotWithShape="1">
          <a:blip r:embed="rId3">
            <a:alphaModFix/>
          </a:blip>
          <a:srcRect/>
          <a:stretch/>
        </p:blipFill>
        <p:spPr>
          <a:xfrm>
            <a:off x="838200" y="414255"/>
            <a:ext cx="10515600" cy="576270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322" name="Google Shape;322;p3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323" name="Google Shape;323;p36"/>
          <p:cNvPicPr preferRelativeResize="0">
            <a:picLocks noGrp="1"/>
          </p:cNvPicPr>
          <p:nvPr>
            <p:ph type="body" idx="2"/>
          </p:nvPr>
        </p:nvPicPr>
        <p:blipFill rotWithShape="1">
          <a:blip r:embed="rId3">
            <a:alphaModFix/>
          </a:blip>
          <a:srcRect/>
          <a:stretch/>
        </p:blipFill>
        <p:spPr>
          <a:xfrm>
            <a:off x="6151913" y="533866"/>
            <a:ext cx="5833258" cy="1156822"/>
          </a:xfrm>
          <a:prstGeom prst="rect">
            <a:avLst/>
          </a:prstGeom>
          <a:noFill/>
          <a:ln>
            <a:noFill/>
          </a:ln>
        </p:spPr>
      </p:pic>
      <p:pic>
        <p:nvPicPr>
          <p:cNvPr id="324" name="Google Shape;324;p36"/>
          <p:cNvPicPr preferRelativeResize="0"/>
          <p:nvPr/>
        </p:nvPicPr>
        <p:blipFill rotWithShape="1">
          <a:blip r:embed="rId4">
            <a:alphaModFix/>
          </a:blip>
          <a:srcRect/>
          <a:stretch/>
        </p:blipFill>
        <p:spPr>
          <a:xfrm>
            <a:off x="706087" y="365125"/>
            <a:ext cx="5313713" cy="5988174"/>
          </a:xfrm>
          <a:prstGeom prst="rect">
            <a:avLst/>
          </a:prstGeom>
          <a:noFill/>
          <a:ln>
            <a:noFill/>
          </a:ln>
        </p:spPr>
      </p:pic>
      <p:pic>
        <p:nvPicPr>
          <p:cNvPr id="325" name="Google Shape;325;p36"/>
          <p:cNvPicPr preferRelativeResize="0"/>
          <p:nvPr/>
        </p:nvPicPr>
        <p:blipFill rotWithShape="1">
          <a:blip r:embed="rId5">
            <a:alphaModFix/>
          </a:blip>
          <a:srcRect/>
          <a:stretch/>
        </p:blipFill>
        <p:spPr>
          <a:xfrm>
            <a:off x="6044354" y="2315688"/>
            <a:ext cx="6048375" cy="421308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331" name="Google Shape;331;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332" name="Google Shape;332;p37"/>
          <p:cNvPicPr preferRelativeResize="0"/>
          <p:nvPr/>
        </p:nvPicPr>
        <p:blipFill rotWithShape="1">
          <a:blip r:embed="rId3">
            <a:alphaModFix/>
          </a:blip>
          <a:srcRect/>
          <a:stretch/>
        </p:blipFill>
        <p:spPr>
          <a:xfrm>
            <a:off x="1555600" y="903250"/>
            <a:ext cx="7303250" cy="39945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338" name="Google Shape;338;p38"/>
          <p:cNvPicPr preferRelativeResize="0">
            <a:picLocks noGrp="1"/>
          </p:cNvPicPr>
          <p:nvPr>
            <p:ph type="body" idx="1"/>
          </p:nvPr>
        </p:nvPicPr>
        <p:blipFill rotWithShape="1">
          <a:blip r:embed="rId3">
            <a:alphaModFix/>
          </a:blip>
          <a:srcRect/>
          <a:stretch/>
        </p:blipFill>
        <p:spPr>
          <a:xfrm>
            <a:off x="952500" y="3936319"/>
            <a:ext cx="10096500" cy="2477181"/>
          </a:xfrm>
          <a:prstGeom prst="rect">
            <a:avLst/>
          </a:prstGeom>
          <a:noFill/>
          <a:ln>
            <a:noFill/>
          </a:ln>
        </p:spPr>
      </p:pic>
      <p:pic>
        <p:nvPicPr>
          <p:cNvPr id="339" name="Google Shape;339;p38"/>
          <p:cNvPicPr preferRelativeResize="0"/>
          <p:nvPr/>
        </p:nvPicPr>
        <p:blipFill rotWithShape="1">
          <a:blip r:embed="rId4">
            <a:alphaModFix/>
          </a:blip>
          <a:srcRect/>
          <a:stretch/>
        </p:blipFill>
        <p:spPr>
          <a:xfrm>
            <a:off x="838200" y="382587"/>
            <a:ext cx="10515600" cy="353627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345" name="Google Shape;345;p39"/>
          <p:cNvPicPr preferRelativeResize="0">
            <a:picLocks noGrp="1"/>
          </p:cNvPicPr>
          <p:nvPr>
            <p:ph type="body" idx="1"/>
          </p:nvPr>
        </p:nvPicPr>
        <p:blipFill rotWithShape="1">
          <a:blip r:embed="rId3">
            <a:alphaModFix/>
          </a:blip>
          <a:srcRect/>
          <a:stretch/>
        </p:blipFill>
        <p:spPr>
          <a:xfrm>
            <a:off x="334525" y="479425"/>
            <a:ext cx="11307300" cy="5811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N"/>
              <a:t>FRAMING</a:t>
            </a:r>
            <a:endParaRPr/>
          </a:p>
        </p:txBody>
      </p:sp>
      <p:sp>
        <p:nvSpPr>
          <p:cNvPr id="108" name="Google Shape;108;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IN"/>
              <a:t>Data transmission in the physical layer means moving bits in the form of a signal from the source to the destination.</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IN"/>
              <a:t>The data-link layer, on the other hand, needs to pack bits into frames, so that each frame is distinguishable from another</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IN"/>
              <a:t>Framing in the data-link layer separates a message from one source to a destination by adding a sender address and a destination address.</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351" name="Google Shape;351;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endParaRPr/>
          </a:p>
        </p:txBody>
      </p:sp>
      <p:sp>
        <p:nvSpPr>
          <p:cNvPr id="352" name="Google Shape;352;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
        <p:nvSpPr>
          <p:cNvPr id="353" name="Google Shape;353;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endParaRPr/>
          </a:p>
        </p:txBody>
      </p:sp>
      <p:pic>
        <p:nvPicPr>
          <p:cNvPr id="354" name="Google Shape;354;p40"/>
          <p:cNvPicPr preferRelativeResize="0">
            <a:picLocks noGrp="1"/>
          </p:cNvPicPr>
          <p:nvPr>
            <p:ph type="body" idx="4"/>
          </p:nvPr>
        </p:nvPicPr>
        <p:blipFill rotWithShape="1">
          <a:blip r:embed="rId3">
            <a:alphaModFix/>
          </a:blip>
          <a:srcRect/>
          <a:stretch/>
        </p:blipFill>
        <p:spPr>
          <a:xfrm>
            <a:off x="6280022" y="495300"/>
            <a:ext cx="5467478" cy="5694363"/>
          </a:xfrm>
          <a:prstGeom prst="rect">
            <a:avLst/>
          </a:prstGeom>
          <a:noFill/>
          <a:ln>
            <a:noFill/>
          </a:ln>
        </p:spPr>
      </p:pic>
      <p:pic>
        <p:nvPicPr>
          <p:cNvPr id="355" name="Google Shape;355;p40"/>
          <p:cNvPicPr preferRelativeResize="0"/>
          <p:nvPr/>
        </p:nvPicPr>
        <p:blipFill rotWithShape="1">
          <a:blip r:embed="rId4">
            <a:alphaModFix/>
          </a:blip>
          <a:srcRect/>
          <a:stretch/>
        </p:blipFill>
        <p:spPr>
          <a:xfrm>
            <a:off x="317801" y="365125"/>
            <a:ext cx="5767100" cy="58245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N"/>
              <a:t>HOME WORK [SOLUTION:PAGE:434-435</a:t>
            </a:r>
            <a:endParaRPr/>
          </a:p>
        </p:txBody>
      </p:sp>
      <p:sp>
        <p:nvSpPr>
          <p:cNvPr id="361" name="Google Shape;361;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IN"/>
              <a:t>A slotted ALOHA network transmits 200-bit frames using a shared channel with a 200-kbps</a:t>
            </a:r>
            <a:endParaRPr/>
          </a:p>
          <a:p>
            <a:pPr marL="228600" lvl="0" indent="-228600" algn="l" rtl="0">
              <a:lnSpc>
                <a:spcPct val="90000"/>
              </a:lnSpc>
              <a:spcBef>
                <a:spcPts val="1000"/>
              </a:spcBef>
              <a:spcAft>
                <a:spcPts val="0"/>
              </a:spcAft>
              <a:buClr>
                <a:schemeClr val="dk1"/>
              </a:buClr>
              <a:buSzPts val="2800"/>
              <a:buChar char="•"/>
            </a:pPr>
            <a:r>
              <a:rPr lang="en-IN"/>
              <a:t>bandwidth. Find the throughput if the system (all stations together) produces</a:t>
            </a:r>
            <a:endParaRPr/>
          </a:p>
          <a:p>
            <a:pPr marL="228600" lvl="0" indent="-228600" algn="l" rtl="0">
              <a:lnSpc>
                <a:spcPct val="90000"/>
              </a:lnSpc>
              <a:spcBef>
                <a:spcPts val="1000"/>
              </a:spcBef>
              <a:spcAft>
                <a:spcPts val="0"/>
              </a:spcAft>
              <a:buClr>
                <a:schemeClr val="dk1"/>
              </a:buClr>
              <a:buSzPts val="2800"/>
              <a:buChar char="•"/>
            </a:pPr>
            <a:r>
              <a:rPr lang="en-IN"/>
              <a:t>a. 1000 frames per second.</a:t>
            </a:r>
            <a:endParaRPr/>
          </a:p>
          <a:p>
            <a:pPr marL="228600" lvl="0" indent="-228600" algn="l" rtl="0">
              <a:lnSpc>
                <a:spcPct val="90000"/>
              </a:lnSpc>
              <a:spcBef>
                <a:spcPts val="1000"/>
              </a:spcBef>
              <a:spcAft>
                <a:spcPts val="0"/>
              </a:spcAft>
              <a:buClr>
                <a:schemeClr val="dk1"/>
              </a:buClr>
              <a:buSzPts val="2800"/>
              <a:buChar char="•"/>
            </a:pPr>
            <a:r>
              <a:rPr lang="en-IN"/>
              <a:t>b. 500 frames per second.</a:t>
            </a:r>
            <a:endParaRPr/>
          </a:p>
          <a:p>
            <a:pPr marL="228600" lvl="0" indent="-228600" algn="l" rtl="0">
              <a:lnSpc>
                <a:spcPct val="90000"/>
              </a:lnSpc>
              <a:spcBef>
                <a:spcPts val="1000"/>
              </a:spcBef>
              <a:spcAft>
                <a:spcPts val="0"/>
              </a:spcAft>
              <a:buClr>
                <a:schemeClr val="dk1"/>
              </a:buClr>
              <a:buSzPts val="2800"/>
              <a:buChar char="•"/>
            </a:pPr>
            <a:r>
              <a:rPr lang="en-IN"/>
              <a:t>c. 250 frames per second.</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N"/>
              <a:t>CSMA</a:t>
            </a:r>
            <a:endParaRPr/>
          </a:p>
        </p:txBody>
      </p:sp>
      <p:sp>
        <p:nvSpPr>
          <p:cNvPr id="367" name="Google Shape;367;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85000" lnSpcReduction="10000"/>
          </a:bodyPr>
          <a:lstStyle/>
          <a:p>
            <a:pPr marL="228600" lvl="0" indent="-228600" algn="l" rtl="0">
              <a:lnSpc>
                <a:spcPct val="90000"/>
              </a:lnSpc>
              <a:spcBef>
                <a:spcPts val="0"/>
              </a:spcBef>
              <a:spcAft>
                <a:spcPts val="0"/>
              </a:spcAft>
              <a:buClr>
                <a:schemeClr val="dk1"/>
              </a:buClr>
              <a:buSzPct val="100000"/>
              <a:buChar char="•"/>
            </a:pPr>
            <a:r>
              <a:rPr lang="en-IN">
                <a:latin typeface="Times New Roman"/>
                <a:ea typeface="Times New Roman"/>
                <a:cs typeface="Times New Roman"/>
                <a:sym typeface="Times New Roman"/>
              </a:rPr>
              <a:t>Carrier sense multiple access (CSMA) requires that each station first listen to the medium (or check the state of the medium) before sending.</a:t>
            </a:r>
            <a:endParaRPr/>
          </a:p>
          <a:p>
            <a:pPr marL="228600" lvl="0" indent="-228600" algn="l" rtl="0">
              <a:lnSpc>
                <a:spcPct val="90000"/>
              </a:lnSpc>
              <a:spcBef>
                <a:spcPts val="1000"/>
              </a:spcBef>
              <a:spcAft>
                <a:spcPts val="0"/>
              </a:spcAft>
              <a:buClr>
                <a:schemeClr val="dk1"/>
              </a:buClr>
              <a:buSzPct val="100000"/>
              <a:buChar char="•"/>
            </a:pPr>
            <a:r>
              <a:rPr lang="en-IN">
                <a:latin typeface="Times New Roman"/>
                <a:ea typeface="Times New Roman"/>
                <a:cs typeface="Times New Roman"/>
                <a:sym typeface="Times New Roman"/>
              </a:rPr>
              <a:t>The station is required to first sense the medium (for idle or busy) before transmitting data. </a:t>
            </a:r>
            <a:endParaRPr>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ct val="100000"/>
              <a:buChar char="•"/>
            </a:pPr>
            <a:r>
              <a:rPr lang="en-IN">
                <a:latin typeface="Times New Roman"/>
                <a:ea typeface="Times New Roman"/>
                <a:cs typeface="Times New Roman"/>
                <a:sym typeface="Times New Roman"/>
              </a:rPr>
              <a:t>If it is idle then it sends data</a:t>
            </a:r>
            <a:endParaRPr/>
          </a:p>
          <a:p>
            <a:pPr marL="228600" lvl="0" indent="-228600" algn="l" rtl="0">
              <a:lnSpc>
                <a:spcPct val="90000"/>
              </a:lnSpc>
              <a:spcBef>
                <a:spcPts val="1000"/>
              </a:spcBef>
              <a:spcAft>
                <a:spcPts val="0"/>
              </a:spcAft>
              <a:buClr>
                <a:schemeClr val="dk1"/>
              </a:buClr>
              <a:buSzPct val="100000"/>
              <a:buChar char="•"/>
            </a:pPr>
            <a:r>
              <a:rPr lang="en-IN">
                <a:latin typeface="Times New Roman"/>
                <a:ea typeface="Times New Roman"/>
                <a:cs typeface="Times New Roman"/>
                <a:sym typeface="Times New Roman"/>
              </a:rPr>
              <a:t> otherwise it waits till the channel becomes idle.</a:t>
            </a:r>
            <a:endParaRPr/>
          </a:p>
          <a:p>
            <a:pPr marL="228600" lvl="0" indent="-228600" algn="l" rtl="0">
              <a:lnSpc>
                <a:spcPct val="90000"/>
              </a:lnSpc>
              <a:spcBef>
                <a:spcPts val="1000"/>
              </a:spcBef>
              <a:spcAft>
                <a:spcPts val="0"/>
              </a:spcAft>
              <a:buClr>
                <a:schemeClr val="dk1"/>
              </a:buClr>
              <a:buSzPct val="100000"/>
              <a:buChar char="•"/>
            </a:pPr>
            <a:r>
              <a:rPr lang="en-IN">
                <a:latin typeface="Times New Roman"/>
                <a:ea typeface="Times New Roman"/>
                <a:cs typeface="Times New Roman"/>
                <a:sym typeface="Times New Roman"/>
              </a:rPr>
              <a:t> However there is still chance of collision in CSMA due to propagation delay. </a:t>
            </a:r>
            <a:endParaRPr>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ct val="100000"/>
              <a:buChar char="•"/>
            </a:pPr>
            <a:r>
              <a:rPr lang="en-IN" i="1">
                <a:latin typeface="Times New Roman"/>
                <a:ea typeface="Times New Roman"/>
                <a:cs typeface="Times New Roman"/>
                <a:sym typeface="Times New Roman"/>
              </a:rPr>
              <a:t>For example, if station A wants to send data, it will first sense the medium.If it finds the channel idle, it will start sending data. However, by the time the first bit of data is transmitted (delayed due to propagation delay) from station A, if station B requests to send data and senses the medium it will also find it idle and will also send data. This will result in collision of data from station A and B. </a:t>
            </a:r>
            <a:endParaRPr i="1">
              <a:latin typeface="Times New Roman"/>
              <a:ea typeface="Times New Roman"/>
              <a:cs typeface="Times New Roman"/>
              <a:sym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373" name="Google Shape;373;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374" name="Google Shape;374;p43"/>
          <p:cNvPicPr preferRelativeResize="0"/>
          <p:nvPr/>
        </p:nvPicPr>
        <p:blipFill rotWithShape="1">
          <a:blip r:embed="rId3">
            <a:alphaModFix/>
          </a:blip>
          <a:srcRect/>
          <a:stretch/>
        </p:blipFill>
        <p:spPr>
          <a:xfrm>
            <a:off x="938212" y="365125"/>
            <a:ext cx="10961688" cy="63150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4"/>
          <p:cNvSpPr txBox="1">
            <a:spLocks noGrp="1"/>
          </p:cNvSpPr>
          <p:nvPr>
            <p:ph type="title"/>
          </p:nvPr>
        </p:nvSpPr>
        <p:spPr>
          <a:xfrm>
            <a:off x="876300" y="0"/>
            <a:ext cx="10515600" cy="5873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IN"/>
              <a:t>Persistence Methods</a:t>
            </a:r>
            <a:endParaRPr/>
          </a:p>
        </p:txBody>
      </p:sp>
      <p:pic>
        <p:nvPicPr>
          <p:cNvPr id="380" name="Google Shape;380;p44"/>
          <p:cNvPicPr preferRelativeResize="0"/>
          <p:nvPr/>
        </p:nvPicPr>
        <p:blipFill rotWithShape="1">
          <a:blip r:embed="rId3">
            <a:alphaModFix/>
          </a:blip>
          <a:srcRect/>
          <a:stretch/>
        </p:blipFill>
        <p:spPr>
          <a:xfrm>
            <a:off x="0" y="736600"/>
            <a:ext cx="12192000" cy="52324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45</a:t>
            </a:fld>
            <a:endParaRPr/>
          </a:p>
        </p:txBody>
      </p:sp>
      <p:sp>
        <p:nvSpPr>
          <p:cNvPr id="386" name="Google Shape;386;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N"/>
              <a:t>Contention Protocols (Cont’d)</a:t>
            </a:r>
            <a:endParaRPr/>
          </a:p>
        </p:txBody>
      </p:sp>
      <p:sp>
        <p:nvSpPr>
          <p:cNvPr id="387" name="Google Shape;387;p45"/>
          <p:cNvSpPr txBox="1">
            <a:spLocks noGrp="1"/>
          </p:cNvSpPr>
          <p:nvPr>
            <p:ph type="body" idx="1"/>
          </p:nvPr>
        </p:nvSpPr>
        <p:spPr>
          <a:xfrm>
            <a:off x="2286000" y="1524000"/>
            <a:ext cx="7772400" cy="4114800"/>
          </a:xfrm>
          <a:prstGeom prst="rect">
            <a:avLst/>
          </a:prstGeom>
          <a:solidFill>
            <a:srgbClr val="FFFFFF"/>
          </a:solid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folHlink"/>
              </a:buClr>
              <a:buSzPts val="2400"/>
              <a:buChar char="•"/>
            </a:pPr>
            <a:r>
              <a:rPr lang="en-IN" sz="2400" b="1">
                <a:solidFill>
                  <a:schemeClr val="folHlink"/>
                </a:solidFill>
              </a:rPr>
              <a:t>CSMA</a:t>
            </a:r>
            <a:r>
              <a:rPr lang="en-IN" sz="2400">
                <a:solidFill>
                  <a:schemeClr val="folHlink"/>
                </a:solidFill>
              </a:rPr>
              <a:t> (</a:t>
            </a:r>
            <a:r>
              <a:rPr lang="en-IN" sz="2000">
                <a:solidFill>
                  <a:schemeClr val="folHlink"/>
                </a:solidFill>
              </a:rPr>
              <a:t>Carrier Sense Multiple Access</a:t>
            </a:r>
            <a:r>
              <a:rPr lang="en-IN" sz="2400">
                <a:solidFill>
                  <a:schemeClr val="folHlink"/>
                </a:solidFill>
              </a:rPr>
              <a:t>)</a:t>
            </a:r>
            <a:endParaRPr/>
          </a:p>
          <a:p>
            <a:pPr marL="685800" lvl="1" indent="-228600" algn="l" rtl="0">
              <a:lnSpc>
                <a:spcPct val="90000"/>
              </a:lnSpc>
              <a:spcBef>
                <a:spcPts val="500"/>
              </a:spcBef>
              <a:spcAft>
                <a:spcPts val="0"/>
              </a:spcAft>
              <a:buClr>
                <a:schemeClr val="folHlink"/>
              </a:buClr>
              <a:buSzPts val="2000"/>
              <a:buChar char="•"/>
            </a:pPr>
            <a:r>
              <a:rPr lang="en-IN" sz="2000">
                <a:solidFill>
                  <a:schemeClr val="folHlink"/>
                </a:solidFill>
              </a:rPr>
              <a:t>Improvement: Start transmission only if no transmission is ongoing</a:t>
            </a:r>
            <a:endParaRPr/>
          </a:p>
          <a:p>
            <a:pPr marL="228600" lvl="0" indent="-228600" algn="l" rtl="0">
              <a:lnSpc>
                <a:spcPct val="90000"/>
              </a:lnSpc>
              <a:spcBef>
                <a:spcPts val="1000"/>
              </a:spcBef>
              <a:spcAft>
                <a:spcPts val="0"/>
              </a:spcAft>
              <a:buClr>
                <a:schemeClr val="folHlink"/>
              </a:buClr>
              <a:buSzPts val="2400"/>
              <a:buChar char="•"/>
            </a:pPr>
            <a:r>
              <a:rPr lang="en-IN" sz="2400" b="1">
                <a:solidFill>
                  <a:schemeClr val="folHlink"/>
                </a:solidFill>
              </a:rPr>
              <a:t>CSMA/CD</a:t>
            </a:r>
            <a:r>
              <a:rPr lang="en-IN" sz="2400">
                <a:solidFill>
                  <a:schemeClr val="folHlink"/>
                </a:solidFill>
              </a:rPr>
              <a:t> (</a:t>
            </a:r>
            <a:r>
              <a:rPr lang="en-IN" sz="2000">
                <a:solidFill>
                  <a:schemeClr val="folHlink"/>
                </a:solidFill>
              </a:rPr>
              <a:t>CSMA with Collision Detection</a:t>
            </a:r>
            <a:r>
              <a:rPr lang="en-IN" sz="2400">
                <a:solidFill>
                  <a:schemeClr val="folHlink"/>
                </a:solidFill>
              </a:rPr>
              <a:t>)</a:t>
            </a:r>
            <a:endParaRPr/>
          </a:p>
          <a:p>
            <a:pPr marL="685800" lvl="1" indent="-228600" algn="l" rtl="0">
              <a:lnSpc>
                <a:spcPct val="90000"/>
              </a:lnSpc>
              <a:spcBef>
                <a:spcPts val="500"/>
              </a:spcBef>
              <a:spcAft>
                <a:spcPts val="0"/>
              </a:spcAft>
              <a:buClr>
                <a:schemeClr val="folHlink"/>
              </a:buClr>
              <a:buSzPts val="2000"/>
              <a:buChar char="•"/>
            </a:pPr>
            <a:r>
              <a:rPr lang="en-IN" sz="2000">
                <a:solidFill>
                  <a:schemeClr val="folHlink"/>
                </a:solidFill>
              </a:rPr>
              <a:t>Improvement: Stop ongoing transmission if a collision is detected</a:t>
            </a:r>
            <a:endParaRPr/>
          </a:p>
          <a:p>
            <a:pPr marL="228600" lvl="0" indent="-228600" algn="l" rtl="0">
              <a:lnSpc>
                <a:spcPct val="90000"/>
              </a:lnSpc>
              <a:spcBef>
                <a:spcPts val="1000"/>
              </a:spcBef>
              <a:spcAft>
                <a:spcPts val="0"/>
              </a:spcAft>
              <a:buClr>
                <a:schemeClr val="folHlink"/>
              </a:buClr>
              <a:buSzPts val="2400"/>
              <a:buChar char="•"/>
            </a:pPr>
            <a:r>
              <a:rPr lang="en-IN" sz="2400" b="1">
                <a:solidFill>
                  <a:schemeClr val="folHlink"/>
                </a:solidFill>
              </a:rPr>
              <a:t>CSMA/CA</a:t>
            </a:r>
            <a:r>
              <a:rPr lang="en-IN" sz="2400">
                <a:solidFill>
                  <a:schemeClr val="folHlink"/>
                </a:solidFill>
              </a:rPr>
              <a:t> (</a:t>
            </a:r>
            <a:r>
              <a:rPr lang="en-IN" sz="2000">
                <a:solidFill>
                  <a:schemeClr val="folHlink"/>
                </a:solidFill>
              </a:rPr>
              <a:t>CSMA with Collision Avoidance</a:t>
            </a:r>
            <a:r>
              <a:rPr lang="en-IN" sz="2400">
                <a:solidFill>
                  <a:schemeClr val="folHlink"/>
                </a:solidFill>
              </a:rPr>
              <a:t>)</a:t>
            </a:r>
            <a:endParaRPr/>
          </a:p>
          <a:p>
            <a:pPr marL="685800" lvl="1" indent="-228600" algn="l" rtl="0">
              <a:lnSpc>
                <a:spcPct val="90000"/>
              </a:lnSpc>
              <a:spcBef>
                <a:spcPts val="500"/>
              </a:spcBef>
              <a:spcAft>
                <a:spcPts val="0"/>
              </a:spcAft>
              <a:buClr>
                <a:schemeClr val="folHlink"/>
              </a:buClr>
              <a:buSzPts val="2000"/>
              <a:buChar char="•"/>
            </a:pPr>
            <a:r>
              <a:rPr lang="en-IN" sz="2000">
                <a:solidFill>
                  <a:schemeClr val="folHlink"/>
                </a:solidFill>
              </a:rPr>
              <a:t>Improvement: Wait a random time and try again when carrier is quiet. If still quiet, then transmit</a:t>
            </a:r>
            <a:endParaRPr b="1">
              <a:solidFill>
                <a:schemeClr val="folHlink"/>
              </a:solidFill>
            </a:endParaRPr>
          </a:p>
          <a:p>
            <a:pPr marL="228600" lvl="0" indent="-228600" algn="l" rtl="0">
              <a:lnSpc>
                <a:spcPct val="90000"/>
              </a:lnSpc>
              <a:spcBef>
                <a:spcPts val="1000"/>
              </a:spcBef>
              <a:spcAft>
                <a:spcPts val="0"/>
              </a:spcAft>
              <a:buClr>
                <a:schemeClr val="folHlink"/>
              </a:buClr>
              <a:buSzPts val="2400"/>
              <a:buChar char="•"/>
            </a:pPr>
            <a:r>
              <a:rPr lang="en-IN" sz="2400" b="1">
                <a:solidFill>
                  <a:schemeClr val="folHlink"/>
                </a:solidFill>
              </a:rPr>
              <a:t>CSMA/CA with ACK</a:t>
            </a:r>
            <a:endParaRPr/>
          </a:p>
          <a:p>
            <a:pPr marL="228600" lvl="0" indent="-228600" algn="l" rtl="0">
              <a:lnSpc>
                <a:spcPct val="90000"/>
              </a:lnSpc>
              <a:spcBef>
                <a:spcPts val="1000"/>
              </a:spcBef>
              <a:spcAft>
                <a:spcPts val="0"/>
              </a:spcAft>
              <a:buClr>
                <a:schemeClr val="folHlink"/>
              </a:buClr>
              <a:buSzPts val="2400"/>
              <a:buChar char="•"/>
            </a:pPr>
            <a:r>
              <a:rPr lang="en-IN" sz="2400" b="1">
                <a:solidFill>
                  <a:schemeClr val="folHlink"/>
                </a:solidFill>
              </a:rPr>
              <a:t>CSMA/CA with RTS/CTS</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393" name="Google Shape;393;p46"/>
          <p:cNvPicPr preferRelativeResize="0">
            <a:picLocks noGrp="1"/>
          </p:cNvPicPr>
          <p:nvPr>
            <p:ph type="body" idx="1"/>
          </p:nvPr>
        </p:nvPicPr>
        <p:blipFill rotWithShape="1">
          <a:blip r:embed="rId3">
            <a:alphaModFix/>
          </a:blip>
          <a:srcRect/>
          <a:stretch/>
        </p:blipFill>
        <p:spPr>
          <a:xfrm>
            <a:off x="927100" y="365124"/>
            <a:ext cx="10325099" cy="5959476"/>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47</a:t>
            </a:fld>
            <a:endParaRPr/>
          </a:p>
        </p:txBody>
      </p:sp>
      <p:sp>
        <p:nvSpPr>
          <p:cNvPr id="399" name="Google Shape;399;p47"/>
          <p:cNvSpPr txBox="1">
            <a:spLocks noGrp="1"/>
          </p:cNvSpPr>
          <p:nvPr>
            <p:ph type="title"/>
          </p:nvPr>
        </p:nvSpPr>
        <p:spPr>
          <a:xfrm>
            <a:off x="2514600" y="0"/>
            <a:ext cx="8153400" cy="914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IN" sz="3200"/>
              <a:t>CSMA/CD (CSMA with Collision Detection)</a:t>
            </a:r>
            <a:endParaRPr/>
          </a:p>
        </p:txBody>
      </p:sp>
      <p:sp>
        <p:nvSpPr>
          <p:cNvPr id="400" name="Google Shape;400;p47"/>
          <p:cNvSpPr txBox="1">
            <a:spLocks noGrp="1"/>
          </p:cNvSpPr>
          <p:nvPr>
            <p:ph type="body" idx="1"/>
          </p:nvPr>
        </p:nvSpPr>
        <p:spPr>
          <a:xfrm>
            <a:off x="2209800" y="1371600"/>
            <a:ext cx="8077200" cy="51054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folHlink"/>
              </a:buClr>
              <a:buSzPts val="2400"/>
              <a:buChar char="•"/>
            </a:pPr>
            <a:r>
              <a:rPr lang="en-IN" sz="2400">
                <a:solidFill>
                  <a:schemeClr val="folHlink"/>
                </a:solidFill>
              </a:rPr>
              <a:t>In CSMA, if 2 terminals begin sending packet at the same time, each will transmit its complete packet (although collision is taking place).</a:t>
            </a:r>
            <a:endParaRPr/>
          </a:p>
          <a:p>
            <a:pPr marL="228600" lvl="0" indent="-228600" algn="l" rtl="0">
              <a:lnSpc>
                <a:spcPct val="90000"/>
              </a:lnSpc>
              <a:spcBef>
                <a:spcPts val="1000"/>
              </a:spcBef>
              <a:spcAft>
                <a:spcPts val="0"/>
              </a:spcAft>
              <a:buClr>
                <a:schemeClr val="folHlink"/>
              </a:buClr>
              <a:buSzPts val="2400"/>
              <a:buChar char="•"/>
            </a:pPr>
            <a:r>
              <a:rPr lang="en-IN" sz="2400">
                <a:solidFill>
                  <a:schemeClr val="folHlink"/>
                </a:solidFill>
              </a:rPr>
              <a:t>Wasting medium for an entire packet time.</a:t>
            </a:r>
            <a:endParaRPr/>
          </a:p>
          <a:p>
            <a:pPr marL="228600" lvl="0" indent="-228600" algn="l" rtl="0">
              <a:lnSpc>
                <a:spcPct val="90000"/>
              </a:lnSpc>
              <a:spcBef>
                <a:spcPts val="1000"/>
              </a:spcBef>
              <a:spcAft>
                <a:spcPts val="0"/>
              </a:spcAft>
              <a:buClr>
                <a:schemeClr val="folHlink"/>
              </a:buClr>
              <a:buSzPts val="2400"/>
              <a:buChar char="•"/>
            </a:pPr>
            <a:r>
              <a:rPr lang="en-IN" sz="2400">
                <a:solidFill>
                  <a:schemeClr val="folHlink"/>
                </a:solidFill>
              </a:rPr>
              <a:t>CSMA/CD</a:t>
            </a:r>
            <a:endParaRPr/>
          </a:p>
          <a:p>
            <a:pPr marL="228600" lvl="0" indent="-228600" algn="l" rtl="0">
              <a:lnSpc>
                <a:spcPct val="90000"/>
              </a:lnSpc>
              <a:spcBef>
                <a:spcPts val="1000"/>
              </a:spcBef>
              <a:spcAft>
                <a:spcPts val="0"/>
              </a:spcAft>
              <a:buClr>
                <a:schemeClr val="folHlink"/>
              </a:buClr>
              <a:buSzPts val="2400"/>
              <a:buFont typeface="Noto Sans Symbols"/>
              <a:buNone/>
            </a:pPr>
            <a:r>
              <a:rPr lang="en-IN" sz="2400">
                <a:solidFill>
                  <a:schemeClr val="folHlink"/>
                </a:solidFill>
              </a:rPr>
              <a:t>	Step 1:	If the medium is idle, transmit </a:t>
            </a:r>
            <a:endParaRPr/>
          </a:p>
          <a:p>
            <a:pPr marL="228600" lvl="0" indent="-228600" algn="l" rtl="0">
              <a:lnSpc>
                <a:spcPct val="90000"/>
              </a:lnSpc>
              <a:spcBef>
                <a:spcPts val="1000"/>
              </a:spcBef>
              <a:spcAft>
                <a:spcPts val="0"/>
              </a:spcAft>
              <a:buClr>
                <a:schemeClr val="folHlink"/>
              </a:buClr>
              <a:buSzPts val="2400"/>
              <a:buFont typeface="Noto Sans Symbols"/>
              <a:buNone/>
            </a:pPr>
            <a:r>
              <a:rPr lang="en-IN" sz="2400">
                <a:solidFill>
                  <a:schemeClr val="folHlink"/>
                </a:solidFill>
              </a:rPr>
              <a:t>	Step 2:	If the medium is busy, continue to listen until 		the channel is idle then transmit </a:t>
            </a:r>
            <a:endParaRPr/>
          </a:p>
          <a:p>
            <a:pPr marL="228600" lvl="0" indent="-228600" algn="l" rtl="0">
              <a:lnSpc>
                <a:spcPct val="90000"/>
              </a:lnSpc>
              <a:spcBef>
                <a:spcPts val="1000"/>
              </a:spcBef>
              <a:spcAft>
                <a:spcPts val="0"/>
              </a:spcAft>
              <a:buClr>
                <a:schemeClr val="folHlink"/>
              </a:buClr>
              <a:buSzPts val="2400"/>
              <a:buFont typeface="Noto Sans Symbols"/>
              <a:buNone/>
            </a:pPr>
            <a:r>
              <a:rPr lang="en-IN" sz="2400">
                <a:solidFill>
                  <a:schemeClr val="folHlink"/>
                </a:solidFill>
              </a:rPr>
              <a:t>	Step 3:	If a collision is detected during transmission, 		cease transmitting </a:t>
            </a:r>
            <a:endParaRPr/>
          </a:p>
          <a:p>
            <a:pPr marL="228600" lvl="0" indent="-228600" algn="l" rtl="0">
              <a:lnSpc>
                <a:spcPct val="90000"/>
              </a:lnSpc>
              <a:spcBef>
                <a:spcPts val="1000"/>
              </a:spcBef>
              <a:spcAft>
                <a:spcPts val="0"/>
              </a:spcAft>
              <a:buClr>
                <a:schemeClr val="folHlink"/>
              </a:buClr>
              <a:buSzPts val="2400"/>
              <a:buFont typeface="Noto Sans Symbols"/>
              <a:buNone/>
            </a:pPr>
            <a:r>
              <a:rPr lang="en-IN" sz="2400">
                <a:solidFill>
                  <a:schemeClr val="folHlink"/>
                </a:solidFill>
              </a:rPr>
              <a:t>	Step 4:	Wait a random amount of time and repeats 		             the same algorithm</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406" name="Google Shape;406;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407" name="Google Shape;407;p48"/>
          <p:cNvPicPr preferRelativeResize="0"/>
          <p:nvPr/>
        </p:nvPicPr>
        <p:blipFill rotWithShape="1">
          <a:blip r:embed="rId3">
            <a:alphaModFix/>
          </a:blip>
          <a:srcRect/>
          <a:stretch/>
        </p:blipFill>
        <p:spPr>
          <a:xfrm>
            <a:off x="1695450" y="258762"/>
            <a:ext cx="8801100" cy="6345238"/>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49</a:t>
            </a:fld>
            <a:endParaRPr/>
          </a:p>
        </p:txBody>
      </p:sp>
      <p:sp>
        <p:nvSpPr>
          <p:cNvPr id="413" name="Google Shape;413;p49"/>
          <p:cNvSpPr txBox="1">
            <a:spLocks noGrp="1"/>
          </p:cNvSpPr>
          <p:nvPr>
            <p:ph type="title"/>
          </p:nvPr>
        </p:nvSpPr>
        <p:spPr>
          <a:xfrm>
            <a:off x="2209800" y="228600"/>
            <a:ext cx="8458200" cy="68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IN" sz="3200"/>
              <a:t>CSMA/CA (CSMA with collision Avoidance)</a:t>
            </a:r>
            <a:endParaRPr/>
          </a:p>
        </p:txBody>
      </p:sp>
      <p:sp>
        <p:nvSpPr>
          <p:cNvPr id="414" name="Google Shape;414;p49"/>
          <p:cNvSpPr txBox="1">
            <a:spLocks noGrp="1"/>
          </p:cNvSpPr>
          <p:nvPr>
            <p:ph type="body" idx="1"/>
          </p:nvPr>
        </p:nvSpPr>
        <p:spPr>
          <a:xfrm>
            <a:off x="2286000" y="1219200"/>
            <a:ext cx="8153400" cy="51816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folHlink"/>
              </a:buClr>
              <a:buSzPts val="2400"/>
              <a:buChar char="•"/>
            </a:pPr>
            <a:r>
              <a:rPr lang="en-IN" sz="2400">
                <a:solidFill>
                  <a:schemeClr val="folHlink"/>
                </a:solidFill>
              </a:rPr>
              <a:t>All terminals listen to the same medium as CSMA/CD.</a:t>
            </a:r>
            <a:endParaRPr/>
          </a:p>
          <a:p>
            <a:pPr marL="228600" lvl="0" indent="-228600" algn="l" rtl="0">
              <a:lnSpc>
                <a:spcPct val="90000"/>
              </a:lnSpc>
              <a:spcBef>
                <a:spcPts val="1000"/>
              </a:spcBef>
              <a:spcAft>
                <a:spcPts val="0"/>
              </a:spcAft>
              <a:buClr>
                <a:schemeClr val="folHlink"/>
              </a:buClr>
              <a:buSzPts val="2400"/>
              <a:buChar char="•"/>
            </a:pPr>
            <a:r>
              <a:rPr lang="en-IN" sz="2400">
                <a:solidFill>
                  <a:schemeClr val="folHlink"/>
                </a:solidFill>
              </a:rPr>
              <a:t>Terminal ready to transmit senses the medium.</a:t>
            </a:r>
            <a:endParaRPr/>
          </a:p>
          <a:p>
            <a:pPr marL="228600" lvl="0" indent="-228600" algn="l" rtl="0">
              <a:lnSpc>
                <a:spcPct val="90000"/>
              </a:lnSpc>
              <a:spcBef>
                <a:spcPts val="1000"/>
              </a:spcBef>
              <a:spcAft>
                <a:spcPts val="0"/>
              </a:spcAft>
              <a:buClr>
                <a:schemeClr val="folHlink"/>
              </a:buClr>
              <a:buSzPts val="2400"/>
              <a:buChar char="•"/>
            </a:pPr>
            <a:r>
              <a:rPr lang="en-IN" sz="2400">
                <a:solidFill>
                  <a:schemeClr val="folHlink"/>
                </a:solidFill>
              </a:rPr>
              <a:t>If medium is busy it waits until the end of current transmission.</a:t>
            </a:r>
            <a:endParaRPr/>
          </a:p>
          <a:p>
            <a:pPr marL="228600" lvl="0" indent="-228600" algn="l" rtl="0">
              <a:lnSpc>
                <a:spcPct val="90000"/>
              </a:lnSpc>
              <a:spcBef>
                <a:spcPts val="1000"/>
              </a:spcBef>
              <a:spcAft>
                <a:spcPts val="0"/>
              </a:spcAft>
              <a:buClr>
                <a:schemeClr val="folHlink"/>
              </a:buClr>
              <a:buSzPts val="2400"/>
              <a:buChar char="•"/>
            </a:pPr>
            <a:r>
              <a:rPr lang="en-IN" sz="2400">
                <a:solidFill>
                  <a:schemeClr val="folHlink"/>
                </a:solidFill>
              </a:rPr>
              <a:t>It again waits for an additional predetermined time period DIFS (Distributed inter frame Space).</a:t>
            </a:r>
            <a:endParaRPr/>
          </a:p>
          <a:p>
            <a:pPr marL="228600" lvl="0" indent="-228600" algn="l" rtl="0">
              <a:lnSpc>
                <a:spcPct val="90000"/>
              </a:lnSpc>
              <a:spcBef>
                <a:spcPts val="1000"/>
              </a:spcBef>
              <a:spcAft>
                <a:spcPts val="0"/>
              </a:spcAft>
              <a:buClr>
                <a:schemeClr val="folHlink"/>
              </a:buClr>
              <a:buSzPts val="2400"/>
              <a:buChar char="•"/>
            </a:pPr>
            <a:r>
              <a:rPr lang="en-IN" sz="2400">
                <a:solidFill>
                  <a:schemeClr val="folHlink"/>
                </a:solidFill>
              </a:rPr>
              <a:t>Then picks up a random number of slots (the initial value of backoff counter) within a contention window to wait before transmitting its frame. </a:t>
            </a:r>
            <a:endParaRPr/>
          </a:p>
          <a:p>
            <a:pPr marL="228600" lvl="0" indent="-228600" algn="l" rtl="0">
              <a:lnSpc>
                <a:spcPct val="90000"/>
              </a:lnSpc>
              <a:spcBef>
                <a:spcPts val="1000"/>
              </a:spcBef>
              <a:spcAft>
                <a:spcPts val="0"/>
              </a:spcAft>
              <a:buClr>
                <a:schemeClr val="folHlink"/>
              </a:buClr>
              <a:buSzPts val="2400"/>
              <a:buChar char="•"/>
            </a:pPr>
            <a:r>
              <a:rPr lang="en-IN" sz="2400">
                <a:solidFill>
                  <a:schemeClr val="folHlink"/>
                </a:solidFill>
              </a:rPr>
              <a:t>If there are transmissions by other terminals during this time period (backoff time), the terminal freezes its counter.</a:t>
            </a:r>
            <a:endParaRPr/>
          </a:p>
          <a:p>
            <a:pPr marL="228600" lvl="0" indent="-228600" algn="l" rtl="0">
              <a:lnSpc>
                <a:spcPct val="90000"/>
              </a:lnSpc>
              <a:spcBef>
                <a:spcPts val="1000"/>
              </a:spcBef>
              <a:spcAft>
                <a:spcPts val="0"/>
              </a:spcAft>
              <a:buClr>
                <a:schemeClr val="folHlink"/>
              </a:buClr>
              <a:buSzPts val="2400"/>
              <a:buChar char="•"/>
            </a:pPr>
            <a:r>
              <a:rPr lang="en-IN" sz="2400">
                <a:solidFill>
                  <a:schemeClr val="folHlink"/>
                </a:solidFill>
              </a:rPr>
              <a:t>It resumes count down after other terminals finish transmission + DIFS. The terminal can start its transmission when the counter reaches to zero.</a:t>
            </a:r>
            <a:endParaRPr/>
          </a:p>
          <a:p>
            <a:pPr marL="228600" lvl="0" indent="-76200" algn="l" rtl="0">
              <a:lnSpc>
                <a:spcPct val="90000"/>
              </a:lnSpc>
              <a:spcBef>
                <a:spcPts val="1000"/>
              </a:spcBef>
              <a:spcAft>
                <a:spcPts val="0"/>
              </a:spcAft>
              <a:buClr>
                <a:schemeClr val="dk1"/>
              </a:buClr>
              <a:buSzPts val="2400"/>
              <a:buNone/>
            </a:pPr>
            <a:endParaRPr sz="2400">
              <a:solidFill>
                <a:schemeClr val="folHlink"/>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N"/>
              <a:t>Character-Oriented Framing</a:t>
            </a:r>
            <a:endParaRPr/>
          </a:p>
        </p:txBody>
      </p:sp>
      <p:pic>
        <p:nvPicPr>
          <p:cNvPr id="114" name="Google Shape;114;p5"/>
          <p:cNvPicPr preferRelativeResize="0">
            <a:picLocks noGrp="1"/>
          </p:cNvPicPr>
          <p:nvPr>
            <p:ph type="body" idx="1"/>
          </p:nvPr>
        </p:nvPicPr>
        <p:blipFill rotWithShape="1">
          <a:blip r:embed="rId3">
            <a:alphaModFix/>
          </a:blip>
          <a:srcRect/>
          <a:stretch/>
        </p:blipFill>
        <p:spPr>
          <a:xfrm>
            <a:off x="2653454" y="1325139"/>
            <a:ext cx="6315075" cy="2593717"/>
          </a:xfrm>
          <a:prstGeom prst="rect">
            <a:avLst/>
          </a:prstGeom>
          <a:noFill/>
          <a:ln>
            <a:noFill/>
          </a:ln>
        </p:spPr>
      </p:pic>
      <p:sp>
        <p:nvSpPr>
          <p:cNvPr id="115" name="Google Shape;115;p5"/>
          <p:cNvSpPr/>
          <p:nvPr/>
        </p:nvSpPr>
        <p:spPr>
          <a:xfrm>
            <a:off x="838200" y="4625877"/>
            <a:ext cx="9476510" cy="203132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50708"/>
              </a:buClr>
              <a:buSzPts val="1800"/>
              <a:buFont typeface="Arial"/>
              <a:buChar char="•"/>
            </a:pPr>
            <a:r>
              <a:rPr lang="en-IN" sz="1800" b="0" i="0" u="none" strike="noStrike" cap="none">
                <a:solidFill>
                  <a:srgbClr val="050708"/>
                </a:solidFill>
                <a:latin typeface="Times New Roman"/>
                <a:ea typeface="Times New Roman"/>
                <a:cs typeface="Times New Roman"/>
                <a:sym typeface="Times New Roman"/>
              </a:rPr>
              <a:t>In character-oriented (or byte-oriented) framing, data to be carried are 8-bit characters</a:t>
            </a:r>
            <a:endParaRPr/>
          </a:p>
          <a:p>
            <a:pPr marL="285750" marR="0" lvl="0" indent="-285750" algn="l" rtl="0">
              <a:spcBef>
                <a:spcPts val="0"/>
              </a:spcBef>
              <a:spcAft>
                <a:spcPts val="0"/>
              </a:spcAft>
              <a:buClr>
                <a:schemeClr val="dk1"/>
              </a:buClr>
              <a:buSzPts val="1800"/>
              <a:buFont typeface="Arial"/>
              <a:buChar char="•"/>
            </a:pPr>
            <a:r>
              <a:rPr lang="en-IN" sz="1800" b="0" i="0" u="none" strike="noStrike" cap="none">
                <a:solidFill>
                  <a:schemeClr val="dk1"/>
                </a:solidFill>
                <a:latin typeface="Times New Roman"/>
                <a:ea typeface="Times New Roman"/>
                <a:cs typeface="Times New Roman"/>
                <a:sym typeface="Times New Roman"/>
              </a:rPr>
              <a:t>The header which carries the source and destination addresses and other control information, and the trailer, which carries error detection redundant bits, are also multiples of 8 bits.</a:t>
            </a:r>
            <a:endParaRPr/>
          </a:p>
          <a:p>
            <a:pPr marL="285750" marR="0" lvl="0" indent="-285750" algn="l" rtl="0">
              <a:spcBef>
                <a:spcPts val="0"/>
              </a:spcBef>
              <a:spcAft>
                <a:spcPts val="0"/>
              </a:spcAft>
              <a:buClr>
                <a:schemeClr val="dk1"/>
              </a:buClr>
              <a:buSzPts val="1800"/>
              <a:buFont typeface="Arial"/>
              <a:buChar char="•"/>
            </a:pPr>
            <a:r>
              <a:rPr lang="en-IN" sz="1800" b="0" i="0" u="none" strike="noStrike" cap="none">
                <a:solidFill>
                  <a:schemeClr val="dk1"/>
                </a:solidFill>
                <a:latin typeface="Times New Roman"/>
                <a:ea typeface="Times New Roman"/>
                <a:cs typeface="Times New Roman"/>
                <a:sym typeface="Times New Roman"/>
              </a:rPr>
              <a:t>To separate one frame from the next, an 8-bit (1-byte) flag is added at the beginning and the</a:t>
            </a:r>
            <a:endParaRPr/>
          </a:p>
          <a:p>
            <a:pPr marL="285750" marR="0" lvl="0" indent="-285750" algn="l" rtl="0">
              <a:spcBef>
                <a:spcPts val="0"/>
              </a:spcBef>
              <a:spcAft>
                <a:spcPts val="0"/>
              </a:spcAft>
              <a:buClr>
                <a:schemeClr val="dk1"/>
              </a:buClr>
              <a:buSzPts val="1800"/>
              <a:buFont typeface="Arial"/>
              <a:buChar char="•"/>
            </a:pPr>
            <a:r>
              <a:rPr lang="en-IN" sz="1800" b="0" i="0" u="none" strike="noStrike" cap="none">
                <a:solidFill>
                  <a:schemeClr val="dk1"/>
                </a:solidFill>
                <a:latin typeface="Times New Roman"/>
                <a:ea typeface="Times New Roman"/>
                <a:cs typeface="Times New Roman"/>
                <a:sym typeface="Times New Roman"/>
              </a:rPr>
              <a:t>end of a frame. </a:t>
            </a:r>
            <a:endParaRPr/>
          </a:p>
          <a:p>
            <a:pPr marL="285750" marR="0" lvl="0" indent="-285750" algn="l" rtl="0">
              <a:spcBef>
                <a:spcPts val="0"/>
              </a:spcBef>
              <a:spcAft>
                <a:spcPts val="0"/>
              </a:spcAft>
              <a:buClr>
                <a:schemeClr val="dk1"/>
              </a:buClr>
              <a:buSzPts val="1800"/>
              <a:buFont typeface="Arial"/>
              <a:buChar char="•"/>
            </a:pPr>
            <a:r>
              <a:rPr lang="en-IN" sz="1800" b="0" i="0" u="none" strike="noStrike" cap="none">
                <a:solidFill>
                  <a:schemeClr val="dk1"/>
                </a:solidFill>
                <a:latin typeface="Times New Roman"/>
                <a:ea typeface="Times New Roman"/>
                <a:cs typeface="Times New Roman"/>
                <a:sym typeface="Times New Roman"/>
              </a:rPr>
              <a:t>The flag, composed of protocol-dependent special characters, signals the start or end of a frame.</a:t>
            </a:r>
            <a:endParaRPr/>
          </a:p>
          <a:p>
            <a:pPr marL="285750" marR="0" lvl="0" indent="-285750" algn="l" rtl="0">
              <a:spcBef>
                <a:spcPts val="0"/>
              </a:spcBef>
              <a:spcAft>
                <a:spcPts val="0"/>
              </a:spcAft>
              <a:buClr>
                <a:srgbClr val="050708"/>
              </a:buClr>
              <a:buSzPts val="1800"/>
              <a:buFont typeface="Arial"/>
              <a:buChar char="•"/>
            </a:pPr>
            <a:r>
              <a:rPr lang="en-IN" sz="1800" b="0" i="0" u="none" strike="noStrike" cap="none">
                <a:solidFill>
                  <a:srgbClr val="050708"/>
                </a:solidFill>
                <a:latin typeface="Times New Roman"/>
                <a:ea typeface="Times New Roman"/>
                <a:cs typeface="Times New Roman"/>
                <a:sym typeface="Times New Roman"/>
              </a:rPr>
              <a:t>Character-oriented framing was used when only text was exchanged by the data-link layers.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50</a:t>
            </a:fld>
            <a:endParaRPr/>
          </a:p>
        </p:txBody>
      </p:sp>
      <p:sp>
        <p:nvSpPr>
          <p:cNvPr id="420" name="Google Shape;420;p50"/>
          <p:cNvSpPr txBox="1">
            <a:spLocks noGrp="1"/>
          </p:cNvSpPr>
          <p:nvPr>
            <p:ph type="title"/>
          </p:nvPr>
        </p:nvSpPr>
        <p:spPr>
          <a:xfrm>
            <a:off x="2286000" y="228600"/>
            <a:ext cx="8382000" cy="685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IN"/>
              <a:t>CSMA/CA (Cont’d)</a:t>
            </a:r>
            <a:endParaRPr/>
          </a:p>
        </p:txBody>
      </p:sp>
      <p:sp>
        <p:nvSpPr>
          <p:cNvPr id="421" name="Google Shape;421;p50"/>
          <p:cNvSpPr txBox="1"/>
          <p:nvPr/>
        </p:nvSpPr>
        <p:spPr>
          <a:xfrm>
            <a:off x="9372600" y="2514601"/>
            <a:ext cx="838200" cy="396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000">
                <a:solidFill>
                  <a:schemeClr val="folHlink"/>
                </a:solidFill>
                <a:latin typeface="Times New Roman"/>
                <a:ea typeface="Times New Roman"/>
                <a:cs typeface="Times New Roman"/>
                <a:sym typeface="Times New Roman"/>
              </a:rPr>
              <a:t>Time</a:t>
            </a:r>
            <a:endParaRPr/>
          </a:p>
        </p:txBody>
      </p:sp>
      <p:sp>
        <p:nvSpPr>
          <p:cNvPr id="422" name="Google Shape;422;p50"/>
          <p:cNvSpPr/>
          <p:nvPr/>
        </p:nvSpPr>
        <p:spPr>
          <a:xfrm>
            <a:off x="1905000" y="1981200"/>
            <a:ext cx="1981200" cy="381000"/>
          </a:xfrm>
          <a:prstGeom prst="rect">
            <a:avLst/>
          </a:prstGeom>
          <a:solidFill>
            <a:srgbClr val="FFCCFF">
              <a:alpha val="49803"/>
            </a:srgb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 name="Google Shape;423;p50"/>
          <p:cNvSpPr txBox="1"/>
          <p:nvPr/>
        </p:nvSpPr>
        <p:spPr>
          <a:xfrm>
            <a:off x="1981200" y="1981201"/>
            <a:ext cx="190500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000">
                <a:solidFill>
                  <a:schemeClr val="dk1"/>
                </a:solidFill>
                <a:latin typeface="Times New Roman"/>
                <a:ea typeface="Times New Roman"/>
                <a:cs typeface="Times New Roman"/>
                <a:sym typeface="Times New Roman"/>
              </a:rPr>
              <a:t>Node A’s frame</a:t>
            </a:r>
            <a:endParaRPr/>
          </a:p>
        </p:txBody>
      </p:sp>
      <p:cxnSp>
        <p:nvCxnSpPr>
          <p:cNvPr id="424" name="Google Shape;424;p50"/>
          <p:cNvCxnSpPr/>
          <p:nvPr/>
        </p:nvCxnSpPr>
        <p:spPr>
          <a:xfrm rot="10800000">
            <a:off x="3886200" y="2362200"/>
            <a:ext cx="0" cy="685800"/>
          </a:xfrm>
          <a:prstGeom prst="straightConnector1">
            <a:avLst/>
          </a:prstGeom>
          <a:noFill/>
          <a:ln w="9525" cap="flat" cmpd="sng">
            <a:solidFill>
              <a:schemeClr val="dk1"/>
            </a:solidFill>
            <a:prstDash val="solid"/>
            <a:round/>
            <a:headEnd type="none" w="med" len="med"/>
            <a:tailEnd type="triangle" w="med" len="med"/>
          </a:ln>
        </p:spPr>
      </p:cxnSp>
      <p:sp>
        <p:nvSpPr>
          <p:cNvPr id="425" name="Google Shape;425;p50"/>
          <p:cNvSpPr txBox="1"/>
          <p:nvPr/>
        </p:nvSpPr>
        <p:spPr>
          <a:xfrm>
            <a:off x="2819400" y="3048000"/>
            <a:ext cx="1981200" cy="59055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600">
                <a:solidFill>
                  <a:schemeClr val="folHlink"/>
                </a:solidFill>
                <a:latin typeface="Times New Roman"/>
                <a:ea typeface="Times New Roman"/>
                <a:cs typeface="Times New Roman"/>
                <a:sym typeface="Times New Roman"/>
              </a:rPr>
              <a:t>Nodes B &amp; C sense the medium</a:t>
            </a:r>
            <a:endParaRPr/>
          </a:p>
        </p:txBody>
      </p:sp>
      <p:cxnSp>
        <p:nvCxnSpPr>
          <p:cNvPr id="426" name="Google Shape;426;p50"/>
          <p:cNvCxnSpPr/>
          <p:nvPr/>
        </p:nvCxnSpPr>
        <p:spPr>
          <a:xfrm rot="10800000">
            <a:off x="5334000" y="2362200"/>
            <a:ext cx="0" cy="1447800"/>
          </a:xfrm>
          <a:prstGeom prst="straightConnector1">
            <a:avLst/>
          </a:prstGeom>
          <a:noFill/>
          <a:ln w="9525" cap="flat" cmpd="sng">
            <a:solidFill>
              <a:schemeClr val="dk1"/>
            </a:solidFill>
            <a:prstDash val="solid"/>
            <a:round/>
            <a:headEnd type="none" w="med" len="med"/>
            <a:tailEnd type="triangle" w="med" len="med"/>
          </a:ln>
        </p:spPr>
      </p:cxnSp>
      <p:sp>
        <p:nvSpPr>
          <p:cNvPr id="427" name="Google Shape;427;p50"/>
          <p:cNvSpPr txBox="1"/>
          <p:nvPr/>
        </p:nvSpPr>
        <p:spPr>
          <a:xfrm>
            <a:off x="4267200" y="3810001"/>
            <a:ext cx="2667000" cy="957263"/>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600">
                <a:solidFill>
                  <a:schemeClr val="folHlink"/>
                </a:solidFill>
                <a:latin typeface="Times New Roman"/>
                <a:ea typeface="Times New Roman"/>
                <a:cs typeface="Times New Roman"/>
                <a:sym typeface="Times New Roman"/>
              </a:rPr>
              <a:t>Nodes B resenses the medium and transmits its frame. </a:t>
            </a:r>
            <a:endParaRPr/>
          </a:p>
          <a:p>
            <a:pPr marL="0" marR="0" lvl="0" indent="0" algn="ctr" rtl="0">
              <a:spcBef>
                <a:spcPts val="800"/>
              </a:spcBef>
              <a:spcAft>
                <a:spcPts val="0"/>
              </a:spcAft>
              <a:buNone/>
            </a:pPr>
            <a:r>
              <a:rPr lang="en-IN" sz="1600">
                <a:solidFill>
                  <a:schemeClr val="folHlink"/>
                </a:solidFill>
                <a:latin typeface="Times New Roman"/>
                <a:ea typeface="Times New Roman"/>
                <a:cs typeface="Times New Roman"/>
                <a:sym typeface="Times New Roman"/>
              </a:rPr>
              <a:t>Node C freezes its counter.</a:t>
            </a:r>
            <a:endParaRPr/>
          </a:p>
        </p:txBody>
      </p:sp>
      <p:sp>
        <p:nvSpPr>
          <p:cNvPr id="428" name="Google Shape;428;p50"/>
          <p:cNvSpPr/>
          <p:nvPr/>
        </p:nvSpPr>
        <p:spPr>
          <a:xfrm>
            <a:off x="5334000" y="1927226"/>
            <a:ext cx="1981200" cy="434975"/>
          </a:xfrm>
          <a:prstGeom prst="rect">
            <a:avLst/>
          </a:prstGeom>
          <a:solidFill>
            <a:srgbClr val="FFCCFF">
              <a:alpha val="49803"/>
            </a:srgb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9" name="Google Shape;429;p50"/>
          <p:cNvSpPr txBox="1"/>
          <p:nvPr/>
        </p:nvSpPr>
        <p:spPr>
          <a:xfrm>
            <a:off x="5251450" y="1903414"/>
            <a:ext cx="236220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000">
                <a:solidFill>
                  <a:schemeClr val="dk1"/>
                </a:solidFill>
                <a:latin typeface="Times New Roman"/>
                <a:ea typeface="Times New Roman"/>
                <a:cs typeface="Times New Roman"/>
                <a:sym typeface="Times New Roman"/>
              </a:rPr>
              <a:t>Node B’s frame</a:t>
            </a:r>
            <a:endParaRPr/>
          </a:p>
        </p:txBody>
      </p:sp>
      <p:cxnSp>
        <p:nvCxnSpPr>
          <p:cNvPr id="430" name="Google Shape;430;p50"/>
          <p:cNvCxnSpPr/>
          <p:nvPr/>
        </p:nvCxnSpPr>
        <p:spPr>
          <a:xfrm rot="10800000">
            <a:off x="8408988" y="2347913"/>
            <a:ext cx="0" cy="1295400"/>
          </a:xfrm>
          <a:prstGeom prst="straightConnector1">
            <a:avLst/>
          </a:prstGeom>
          <a:noFill/>
          <a:ln w="9525" cap="flat" cmpd="sng">
            <a:solidFill>
              <a:schemeClr val="dk1"/>
            </a:solidFill>
            <a:prstDash val="solid"/>
            <a:round/>
            <a:headEnd type="none" w="med" len="med"/>
            <a:tailEnd type="triangle" w="med" len="med"/>
          </a:ln>
        </p:spPr>
      </p:cxnSp>
      <p:sp>
        <p:nvSpPr>
          <p:cNvPr id="431" name="Google Shape;431;p50"/>
          <p:cNvSpPr txBox="1"/>
          <p:nvPr/>
        </p:nvSpPr>
        <p:spPr>
          <a:xfrm>
            <a:off x="7848600" y="3657600"/>
            <a:ext cx="1752600" cy="59055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600">
                <a:solidFill>
                  <a:schemeClr val="folHlink"/>
                </a:solidFill>
                <a:latin typeface="Times New Roman"/>
                <a:ea typeface="Times New Roman"/>
                <a:cs typeface="Times New Roman"/>
                <a:sym typeface="Times New Roman"/>
              </a:rPr>
              <a:t>Nodes C starts transmitting.</a:t>
            </a:r>
            <a:endParaRPr/>
          </a:p>
        </p:txBody>
      </p:sp>
      <p:sp>
        <p:nvSpPr>
          <p:cNvPr id="432" name="Google Shape;432;p50"/>
          <p:cNvSpPr/>
          <p:nvPr/>
        </p:nvSpPr>
        <p:spPr>
          <a:xfrm>
            <a:off x="1752600" y="1981200"/>
            <a:ext cx="228600" cy="381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433" name="Google Shape;433;p50"/>
          <p:cNvCxnSpPr/>
          <p:nvPr/>
        </p:nvCxnSpPr>
        <p:spPr>
          <a:xfrm>
            <a:off x="3886200" y="2743200"/>
            <a:ext cx="1447800" cy="0"/>
          </a:xfrm>
          <a:prstGeom prst="straightConnector1">
            <a:avLst/>
          </a:prstGeom>
          <a:noFill/>
          <a:ln w="9525" cap="flat" cmpd="sng">
            <a:solidFill>
              <a:schemeClr val="dk1"/>
            </a:solidFill>
            <a:prstDash val="solid"/>
            <a:round/>
            <a:headEnd type="none" w="med" len="med"/>
            <a:tailEnd type="triangle" w="med" len="med"/>
          </a:ln>
        </p:spPr>
      </p:cxnSp>
      <p:cxnSp>
        <p:nvCxnSpPr>
          <p:cNvPr id="434" name="Google Shape;434;p50"/>
          <p:cNvCxnSpPr/>
          <p:nvPr/>
        </p:nvCxnSpPr>
        <p:spPr>
          <a:xfrm>
            <a:off x="7315200" y="2971800"/>
            <a:ext cx="1066800" cy="0"/>
          </a:xfrm>
          <a:prstGeom prst="straightConnector1">
            <a:avLst/>
          </a:prstGeom>
          <a:noFill/>
          <a:ln w="9525" cap="flat" cmpd="sng">
            <a:solidFill>
              <a:schemeClr val="dk1"/>
            </a:solidFill>
            <a:prstDash val="solid"/>
            <a:round/>
            <a:headEnd type="none" w="med" len="med"/>
            <a:tailEnd type="triangle" w="med" len="med"/>
          </a:ln>
        </p:spPr>
      </p:cxnSp>
      <p:sp>
        <p:nvSpPr>
          <p:cNvPr id="435" name="Google Shape;435;p50"/>
          <p:cNvSpPr txBox="1"/>
          <p:nvPr/>
        </p:nvSpPr>
        <p:spPr>
          <a:xfrm>
            <a:off x="3886200" y="2362201"/>
            <a:ext cx="1447800" cy="3667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800">
                <a:solidFill>
                  <a:schemeClr val="folHlink"/>
                </a:solidFill>
                <a:latin typeface="Times New Roman"/>
                <a:ea typeface="Times New Roman"/>
                <a:cs typeface="Times New Roman"/>
                <a:sym typeface="Times New Roman"/>
              </a:rPr>
              <a:t>Delay: B</a:t>
            </a:r>
            <a:endParaRPr/>
          </a:p>
        </p:txBody>
      </p:sp>
      <p:sp>
        <p:nvSpPr>
          <p:cNvPr id="436" name="Google Shape;436;p50"/>
          <p:cNvSpPr txBox="1"/>
          <p:nvPr/>
        </p:nvSpPr>
        <p:spPr>
          <a:xfrm>
            <a:off x="5562600" y="2590801"/>
            <a:ext cx="1447800" cy="3667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800">
                <a:solidFill>
                  <a:schemeClr val="folHlink"/>
                </a:solidFill>
                <a:latin typeface="Times New Roman"/>
                <a:ea typeface="Times New Roman"/>
                <a:cs typeface="Times New Roman"/>
                <a:sym typeface="Times New Roman"/>
              </a:rPr>
              <a:t>Delay: C</a:t>
            </a:r>
            <a:endParaRPr/>
          </a:p>
        </p:txBody>
      </p:sp>
      <p:cxnSp>
        <p:nvCxnSpPr>
          <p:cNvPr id="437" name="Google Shape;437;p50"/>
          <p:cNvCxnSpPr/>
          <p:nvPr/>
        </p:nvCxnSpPr>
        <p:spPr>
          <a:xfrm>
            <a:off x="1905000" y="2362200"/>
            <a:ext cx="8305800" cy="0"/>
          </a:xfrm>
          <a:prstGeom prst="straightConnector1">
            <a:avLst/>
          </a:prstGeom>
          <a:noFill/>
          <a:ln w="28575" cap="flat" cmpd="sng">
            <a:solidFill>
              <a:schemeClr val="dk1"/>
            </a:solidFill>
            <a:prstDash val="solid"/>
            <a:round/>
            <a:headEnd type="none" w="med" len="med"/>
            <a:tailEnd type="triangle" w="med" len="med"/>
          </a:ln>
        </p:spPr>
      </p:cxnSp>
      <p:cxnSp>
        <p:nvCxnSpPr>
          <p:cNvPr id="438" name="Google Shape;438;p50"/>
          <p:cNvCxnSpPr/>
          <p:nvPr/>
        </p:nvCxnSpPr>
        <p:spPr>
          <a:xfrm rot="10800000">
            <a:off x="7323138" y="2374900"/>
            <a:ext cx="0" cy="2667000"/>
          </a:xfrm>
          <a:prstGeom prst="straightConnector1">
            <a:avLst/>
          </a:prstGeom>
          <a:noFill/>
          <a:ln w="9525" cap="flat" cmpd="sng">
            <a:solidFill>
              <a:schemeClr val="dk1"/>
            </a:solidFill>
            <a:prstDash val="solid"/>
            <a:round/>
            <a:headEnd type="none" w="med" len="med"/>
            <a:tailEnd type="triangle" w="med" len="med"/>
          </a:ln>
        </p:spPr>
      </p:cxnSp>
      <p:cxnSp>
        <p:nvCxnSpPr>
          <p:cNvPr id="439" name="Google Shape;439;p50"/>
          <p:cNvCxnSpPr/>
          <p:nvPr/>
        </p:nvCxnSpPr>
        <p:spPr>
          <a:xfrm>
            <a:off x="3886200" y="2971800"/>
            <a:ext cx="1447800" cy="0"/>
          </a:xfrm>
          <a:prstGeom prst="straightConnector1">
            <a:avLst/>
          </a:prstGeom>
          <a:noFill/>
          <a:ln w="9525" cap="flat" cmpd="sng">
            <a:solidFill>
              <a:schemeClr val="dk1"/>
            </a:solidFill>
            <a:prstDash val="solid"/>
            <a:round/>
            <a:headEnd type="none" w="med" len="med"/>
            <a:tailEnd type="triangle" w="med" len="med"/>
          </a:ln>
        </p:spPr>
      </p:cxnSp>
      <p:sp>
        <p:nvSpPr>
          <p:cNvPr id="440" name="Google Shape;440;p50"/>
          <p:cNvSpPr txBox="1"/>
          <p:nvPr/>
        </p:nvSpPr>
        <p:spPr>
          <a:xfrm>
            <a:off x="6477000" y="5029201"/>
            <a:ext cx="2362200" cy="835025"/>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600">
                <a:solidFill>
                  <a:schemeClr val="folHlink"/>
                </a:solidFill>
                <a:latin typeface="Times New Roman"/>
                <a:ea typeface="Times New Roman"/>
                <a:cs typeface="Times New Roman"/>
                <a:sym typeface="Times New Roman"/>
              </a:rPr>
              <a:t>Nodes C resenses the medium and starts decrementing its counter.</a:t>
            </a:r>
            <a:endParaRPr/>
          </a:p>
        </p:txBody>
      </p:sp>
      <p:cxnSp>
        <p:nvCxnSpPr>
          <p:cNvPr id="441" name="Google Shape;441;p50"/>
          <p:cNvCxnSpPr/>
          <p:nvPr/>
        </p:nvCxnSpPr>
        <p:spPr>
          <a:xfrm>
            <a:off x="5334000" y="2971800"/>
            <a:ext cx="1981200" cy="0"/>
          </a:xfrm>
          <a:prstGeom prst="straightConnector1">
            <a:avLst/>
          </a:prstGeom>
          <a:noFill/>
          <a:ln w="9525" cap="flat" cmpd="sng">
            <a:solidFill>
              <a:schemeClr val="dk1"/>
            </a:solidFill>
            <a:prstDash val="solid"/>
            <a:round/>
            <a:headEnd type="none" w="med" len="med"/>
            <a:tailEnd type="triangle" w="med" len="med"/>
          </a:ln>
        </p:spPr>
      </p:cxnSp>
      <p:grpSp>
        <p:nvGrpSpPr>
          <p:cNvPr id="442" name="Google Shape;442;p50"/>
          <p:cNvGrpSpPr/>
          <p:nvPr/>
        </p:nvGrpSpPr>
        <p:grpSpPr>
          <a:xfrm>
            <a:off x="8389939" y="1917701"/>
            <a:ext cx="1385887" cy="428625"/>
            <a:chOff x="4333" y="1272"/>
            <a:chExt cx="873" cy="270"/>
          </a:xfrm>
        </p:grpSpPr>
        <p:sp>
          <p:nvSpPr>
            <p:cNvPr id="443" name="Google Shape;443;p50"/>
            <p:cNvSpPr txBox="1"/>
            <p:nvPr/>
          </p:nvSpPr>
          <p:spPr>
            <a:xfrm>
              <a:off x="4342" y="1272"/>
              <a:ext cx="864" cy="270"/>
            </a:xfrm>
            <a:prstGeom prst="rect">
              <a:avLst/>
            </a:prstGeom>
            <a:solidFill>
              <a:srgbClr val="FFCCFF"/>
            </a:solidFill>
            <a:ln>
              <a:noFill/>
            </a:ln>
          </p:spPr>
          <p:txBody>
            <a:bodyPr spcFirstLastPara="1" wrap="square" lIns="0" tIns="91425" rIns="0" bIns="91425" anchor="t" anchorCtr="0">
              <a:spAutoFit/>
            </a:bodyPr>
            <a:lstStyle/>
            <a:p>
              <a:pPr marL="0" marR="0" lvl="0" indent="0" algn="ctr" rtl="0">
                <a:spcBef>
                  <a:spcPts val="0"/>
                </a:spcBef>
                <a:spcAft>
                  <a:spcPts val="0"/>
                </a:spcAft>
                <a:buNone/>
              </a:pPr>
              <a:r>
                <a:rPr lang="en-IN" sz="1600">
                  <a:solidFill>
                    <a:schemeClr val="dk1"/>
                  </a:solidFill>
                  <a:latin typeface="Times New Roman"/>
                  <a:ea typeface="Times New Roman"/>
                  <a:cs typeface="Times New Roman"/>
                  <a:sym typeface="Times New Roman"/>
                </a:rPr>
                <a:t>Node C’s frame</a:t>
              </a:r>
              <a:endParaRPr/>
            </a:p>
          </p:txBody>
        </p:sp>
        <p:grpSp>
          <p:nvGrpSpPr>
            <p:cNvPr id="444" name="Google Shape;444;p50"/>
            <p:cNvGrpSpPr/>
            <p:nvPr/>
          </p:nvGrpSpPr>
          <p:grpSpPr>
            <a:xfrm>
              <a:off x="4333" y="1281"/>
              <a:ext cx="864" cy="240"/>
              <a:chOff x="4416" y="1248"/>
              <a:chExt cx="864" cy="240"/>
            </a:xfrm>
          </p:grpSpPr>
          <p:cxnSp>
            <p:nvCxnSpPr>
              <p:cNvPr id="445" name="Google Shape;445;p50"/>
              <p:cNvCxnSpPr/>
              <p:nvPr/>
            </p:nvCxnSpPr>
            <p:spPr>
              <a:xfrm>
                <a:off x="4416" y="1248"/>
                <a:ext cx="0" cy="240"/>
              </a:xfrm>
              <a:prstGeom prst="straightConnector1">
                <a:avLst/>
              </a:prstGeom>
              <a:noFill/>
              <a:ln w="9525" cap="flat" cmpd="sng">
                <a:solidFill>
                  <a:schemeClr val="dk1"/>
                </a:solidFill>
                <a:prstDash val="solid"/>
                <a:miter lim="800000"/>
                <a:headEnd type="none" w="med" len="med"/>
                <a:tailEnd type="none" w="med" len="med"/>
              </a:ln>
            </p:spPr>
          </p:cxnSp>
          <p:cxnSp>
            <p:nvCxnSpPr>
              <p:cNvPr id="446" name="Google Shape;446;p50"/>
              <p:cNvCxnSpPr/>
              <p:nvPr/>
            </p:nvCxnSpPr>
            <p:spPr>
              <a:xfrm>
                <a:off x="4416" y="1248"/>
                <a:ext cx="864" cy="0"/>
              </a:xfrm>
              <a:prstGeom prst="straightConnector1">
                <a:avLst/>
              </a:prstGeom>
              <a:noFill/>
              <a:ln w="9525" cap="flat" cmpd="sng">
                <a:solidFill>
                  <a:schemeClr val="dk1"/>
                </a:solidFill>
                <a:prstDash val="solid"/>
                <a:miter lim="800000"/>
                <a:headEnd type="none" w="med" len="med"/>
                <a:tailEnd type="none" w="med" len="med"/>
              </a:ln>
            </p:spPr>
          </p:cxnSp>
        </p:gr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51</a:t>
            </a:fld>
            <a:endParaRPr/>
          </a:p>
        </p:txBody>
      </p:sp>
      <p:sp>
        <p:nvSpPr>
          <p:cNvPr id="452" name="Google Shape;452;p51"/>
          <p:cNvSpPr txBox="1">
            <a:spLocks noGrp="1"/>
          </p:cNvSpPr>
          <p:nvPr>
            <p:ph type="title"/>
          </p:nvPr>
        </p:nvSpPr>
        <p:spPr>
          <a:xfrm>
            <a:off x="2514600" y="355600"/>
            <a:ext cx="7793038" cy="558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IN"/>
              <a:t>CSMA/CA Explained</a:t>
            </a:r>
            <a:endParaRPr/>
          </a:p>
        </p:txBody>
      </p:sp>
      <p:grpSp>
        <p:nvGrpSpPr>
          <p:cNvPr id="453" name="Google Shape;453;p51"/>
          <p:cNvGrpSpPr/>
          <p:nvPr/>
        </p:nvGrpSpPr>
        <p:grpSpPr>
          <a:xfrm>
            <a:off x="2209800" y="2209800"/>
            <a:ext cx="838200" cy="1447800"/>
            <a:chOff x="720" y="1392"/>
            <a:chExt cx="528" cy="912"/>
          </a:xfrm>
        </p:grpSpPr>
        <p:cxnSp>
          <p:nvCxnSpPr>
            <p:cNvPr id="454" name="Google Shape;454;p51"/>
            <p:cNvCxnSpPr/>
            <p:nvPr/>
          </p:nvCxnSpPr>
          <p:spPr>
            <a:xfrm>
              <a:off x="720" y="1488"/>
              <a:ext cx="0" cy="576"/>
            </a:xfrm>
            <a:prstGeom prst="straightConnector1">
              <a:avLst/>
            </a:prstGeom>
            <a:noFill/>
            <a:ln w="9525" cap="flat" cmpd="sng">
              <a:solidFill>
                <a:schemeClr val="dk1"/>
              </a:solidFill>
              <a:prstDash val="dash"/>
              <a:round/>
              <a:headEnd type="none" w="med" len="med"/>
              <a:tailEnd type="none" w="med" len="med"/>
            </a:ln>
          </p:spPr>
        </p:cxnSp>
        <p:cxnSp>
          <p:nvCxnSpPr>
            <p:cNvPr id="455" name="Google Shape;455;p51"/>
            <p:cNvCxnSpPr/>
            <p:nvPr/>
          </p:nvCxnSpPr>
          <p:spPr>
            <a:xfrm>
              <a:off x="720" y="1632"/>
              <a:ext cx="528" cy="0"/>
            </a:xfrm>
            <a:prstGeom prst="straightConnector1">
              <a:avLst/>
            </a:prstGeom>
            <a:noFill/>
            <a:ln w="9525" cap="flat" cmpd="sng">
              <a:solidFill>
                <a:schemeClr val="dk1"/>
              </a:solidFill>
              <a:prstDash val="solid"/>
              <a:round/>
              <a:headEnd type="triangle" w="med" len="med"/>
              <a:tailEnd type="triangle" w="med" len="med"/>
            </a:ln>
          </p:spPr>
        </p:cxnSp>
        <p:sp>
          <p:nvSpPr>
            <p:cNvPr id="456" name="Google Shape;456;p51"/>
            <p:cNvSpPr txBox="1"/>
            <p:nvPr/>
          </p:nvSpPr>
          <p:spPr>
            <a:xfrm>
              <a:off x="720" y="1392"/>
              <a:ext cx="528" cy="2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000">
                  <a:solidFill>
                    <a:schemeClr val="folHlink"/>
                  </a:solidFill>
                  <a:latin typeface="Times New Roman"/>
                  <a:ea typeface="Times New Roman"/>
                  <a:cs typeface="Times New Roman"/>
                  <a:sym typeface="Times New Roman"/>
                </a:rPr>
                <a:t>DIFS</a:t>
              </a:r>
              <a:endParaRPr/>
            </a:p>
          </p:txBody>
        </p:sp>
        <p:cxnSp>
          <p:nvCxnSpPr>
            <p:cNvPr id="457" name="Google Shape;457;p51"/>
            <p:cNvCxnSpPr/>
            <p:nvPr/>
          </p:nvCxnSpPr>
          <p:spPr>
            <a:xfrm>
              <a:off x="1248" y="1488"/>
              <a:ext cx="0" cy="816"/>
            </a:xfrm>
            <a:prstGeom prst="straightConnector1">
              <a:avLst/>
            </a:prstGeom>
            <a:noFill/>
            <a:ln w="9525" cap="flat" cmpd="sng">
              <a:solidFill>
                <a:schemeClr val="dk1"/>
              </a:solidFill>
              <a:prstDash val="dash"/>
              <a:round/>
              <a:headEnd type="none" w="med" len="med"/>
              <a:tailEnd type="none" w="med" len="med"/>
            </a:ln>
          </p:spPr>
        </p:cxnSp>
      </p:grpSp>
      <p:cxnSp>
        <p:nvCxnSpPr>
          <p:cNvPr id="458" name="Google Shape;458;p51"/>
          <p:cNvCxnSpPr/>
          <p:nvPr/>
        </p:nvCxnSpPr>
        <p:spPr>
          <a:xfrm>
            <a:off x="6019800" y="2286000"/>
            <a:ext cx="0" cy="838200"/>
          </a:xfrm>
          <a:prstGeom prst="straightConnector1">
            <a:avLst/>
          </a:prstGeom>
          <a:noFill/>
          <a:ln w="9525" cap="flat" cmpd="sng">
            <a:solidFill>
              <a:schemeClr val="dk1"/>
            </a:solidFill>
            <a:prstDash val="dash"/>
            <a:round/>
            <a:headEnd type="none" w="med" len="med"/>
            <a:tailEnd type="none" w="med" len="med"/>
          </a:ln>
        </p:spPr>
      </p:cxnSp>
      <p:cxnSp>
        <p:nvCxnSpPr>
          <p:cNvPr id="459" name="Google Shape;459;p51"/>
          <p:cNvCxnSpPr/>
          <p:nvPr/>
        </p:nvCxnSpPr>
        <p:spPr>
          <a:xfrm>
            <a:off x="6019800" y="2590800"/>
            <a:ext cx="838200" cy="0"/>
          </a:xfrm>
          <a:prstGeom prst="straightConnector1">
            <a:avLst/>
          </a:prstGeom>
          <a:noFill/>
          <a:ln w="9525" cap="flat" cmpd="sng">
            <a:solidFill>
              <a:schemeClr val="dk1"/>
            </a:solidFill>
            <a:prstDash val="solid"/>
            <a:round/>
            <a:headEnd type="triangle" w="med" len="med"/>
            <a:tailEnd type="triangle" w="med" len="med"/>
          </a:ln>
        </p:spPr>
      </p:cxnSp>
      <p:cxnSp>
        <p:nvCxnSpPr>
          <p:cNvPr id="460" name="Google Shape;460;p51"/>
          <p:cNvCxnSpPr/>
          <p:nvPr/>
        </p:nvCxnSpPr>
        <p:spPr>
          <a:xfrm>
            <a:off x="2362200" y="3276600"/>
            <a:ext cx="7239000" cy="0"/>
          </a:xfrm>
          <a:prstGeom prst="straightConnector1">
            <a:avLst/>
          </a:prstGeom>
          <a:noFill/>
          <a:ln w="9525" cap="flat" cmpd="sng">
            <a:solidFill>
              <a:schemeClr val="dk1"/>
            </a:solidFill>
            <a:prstDash val="solid"/>
            <a:round/>
            <a:headEnd type="none" w="med" len="med"/>
            <a:tailEnd type="triangle" w="med" len="med"/>
          </a:ln>
        </p:spPr>
      </p:cxnSp>
      <p:cxnSp>
        <p:nvCxnSpPr>
          <p:cNvPr id="461" name="Google Shape;461;p51"/>
          <p:cNvCxnSpPr/>
          <p:nvPr/>
        </p:nvCxnSpPr>
        <p:spPr>
          <a:xfrm>
            <a:off x="6858000" y="2286000"/>
            <a:ext cx="0" cy="2286000"/>
          </a:xfrm>
          <a:prstGeom prst="straightConnector1">
            <a:avLst/>
          </a:prstGeom>
          <a:noFill/>
          <a:ln w="9525" cap="flat" cmpd="sng">
            <a:solidFill>
              <a:schemeClr val="dk1"/>
            </a:solidFill>
            <a:prstDash val="dash"/>
            <a:round/>
            <a:headEnd type="none" w="med" len="med"/>
            <a:tailEnd type="none" w="med" len="med"/>
          </a:ln>
        </p:spPr>
      </p:cxnSp>
      <p:cxnSp>
        <p:nvCxnSpPr>
          <p:cNvPr id="462" name="Google Shape;462;p51"/>
          <p:cNvCxnSpPr/>
          <p:nvPr/>
        </p:nvCxnSpPr>
        <p:spPr>
          <a:xfrm>
            <a:off x="7620000" y="2514600"/>
            <a:ext cx="0" cy="381000"/>
          </a:xfrm>
          <a:prstGeom prst="straightConnector1">
            <a:avLst/>
          </a:prstGeom>
          <a:noFill/>
          <a:ln w="9525" cap="flat" cmpd="sng">
            <a:solidFill>
              <a:schemeClr val="dk1"/>
            </a:solidFill>
            <a:prstDash val="dash"/>
            <a:round/>
            <a:headEnd type="none" w="med" len="med"/>
            <a:tailEnd type="none" w="med" len="med"/>
          </a:ln>
        </p:spPr>
      </p:cxnSp>
      <p:cxnSp>
        <p:nvCxnSpPr>
          <p:cNvPr id="463" name="Google Shape;463;p51"/>
          <p:cNvCxnSpPr/>
          <p:nvPr/>
        </p:nvCxnSpPr>
        <p:spPr>
          <a:xfrm>
            <a:off x="6858000" y="2590800"/>
            <a:ext cx="762000" cy="0"/>
          </a:xfrm>
          <a:prstGeom prst="straightConnector1">
            <a:avLst/>
          </a:prstGeom>
          <a:noFill/>
          <a:ln w="9525" cap="flat" cmpd="sng">
            <a:solidFill>
              <a:schemeClr val="dk1"/>
            </a:solidFill>
            <a:prstDash val="solid"/>
            <a:round/>
            <a:headEnd type="triangle" w="med" len="med"/>
            <a:tailEnd type="triangle" w="med" len="med"/>
          </a:ln>
        </p:spPr>
      </p:cxnSp>
      <p:grpSp>
        <p:nvGrpSpPr>
          <p:cNvPr id="464" name="Google Shape;464;p51"/>
          <p:cNvGrpSpPr/>
          <p:nvPr/>
        </p:nvGrpSpPr>
        <p:grpSpPr>
          <a:xfrm>
            <a:off x="6858000" y="2819400"/>
            <a:ext cx="457200" cy="457200"/>
            <a:chOff x="3360" y="1776"/>
            <a:chExt cx="288" cy="288"/>
          </a:xfrm>
        </p:grpSpPr>
        <p:sp>
          <p:nvSpPr>
            <p:cNvPr id="465" name="Google Shape;465;p51"/>
            <p:cNvSpPr/>
            <p:nvPr/>
          </p:nvSpPr>
          <p:spPr>
            <a:xfrm>
              <a:off x="3360" y="1776"/>
              <a:ext cx="96" cy="288"/>
            </a:xfrm>
            <a:prstGeom prst="rect">
              <a:avLst/>
            </a:prstGeom>
            <a:solidFill>
              <a:srgbClr val="FF99FF">
                <a:alpha val="49803"/>
              </a:srgb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 name="Google Shape;466;p51"/>
            <p:cNvSpPr/>
            <p:nvPr/>
          </p:nvSpPr>
          <p:spPr>
            <a:xfrm>
              <a:off x="3456" y="1776"/>
              <a:ext cx="96" cy="288"/>
            </a:xfrm>
            <a:prstGeom prst="rect">
              <a:avLst/>
            </a:prstGeom>
            <a:solidFill>
              <a:srgbClr val="FF99FF">
                <a:alpha val="49803"/>
              </a:srgb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7" name="Google Shape;467;p51"/>
            <p:cNvSpPr/>
            <p:nvPr/>
          </p:nvSpPr>
          <p:spPr>
            <a:xfrm>
              <a:off x="3552" y="1776"/>
              <a:ext cx="96" cy="288"/>
            </a:xfrm>
            <a:prstGeom prst="rect">
              <a:avLst/>
            </a:prstGeom>
            <a:solidFill>
              <a:srgbClr val="FF99FF">
                <a:alpha val="49803"/>
              </a:srgb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68" name="Google Shape;468;p51"/>
          <p:cNvSpPr/>
          <p:nvPr/>
        </p:nvSpPr>
        <p:spPr>
          <a:xfrm>
            <a:off x="7315200" y="2819400"/>
            <a:ext cx="152400" cy="457200"/>
          </a:xfrm>
          <a:prstGeom prst="rect">
            <a:avLst/>
          </a:prstGeom>
          <a:solidFill>
            <a:srgbClr val="FF99FF">
              <a:alpha val="49803"/>
            </a:srgb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 name="Google Shape;469;p51"/>
          <p:cNvSpPr/>
          <p:nvPr/>
        </p:nvSpPr>
        <p:spPr>
          <a:xfrm>
            <a:off x="7467600" y="2819400"/>
            <a:ext cx="152400" cy="457200"/>
          </a:xfrm>
          <a:prstGeom prst="rect">
            <a:avLst/>
          </a:prstGeom>
          <a:solidFill>
            <a:srgbClr val="FF99FF">
              <a:alpha val="49803"/>
            </a:srgb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0" name="Google Shape;470;p51"/>
          <p:cNvSpPr txBox="1"/>
          <p:nvPr/>
        </p:nvSpPr>
        <p:spPr>
          <a:xfrm>
            <a:off x="7620000" y="2809875"/>
            <a:ext cx="1676400" cy="369332"/>
          </a:xfrm>
          <a:prstGeom prst="rect">
            <a:avLst/>
          </a:prstGeom>
          <a:solidFill>
            <a:srgbClr val="CCFFFF">
              <a:alpha val="49803"/>
            </a:srgb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800">
                <a:solidFill>
                  <a:schemeClr val="dk1"/>
                </a:solidFill>
                <a:latin typeface="Times New Roman"/>
                <a:ea typeface="Times New Roman"/>
                <a:cs typeface="Times New Roman"/>
                <a:sym typeface="Times New Roman"/>
              </a:rPr>
              <a:t>Next Frame</a:t>
            </a:r>
            <a:endParaRPr/>
          </a:p>
        </p:txBody>
      </p:sp>
      <p:sp>
        <p:nvSpPr>
          <p:cNvPr id="471" name="Google Shape;471;p51"/>
          <p:cNvSpPr txBox="1"/>
          <p:nvPr/>
        </p:nvSpPr>
        <p:spPr>
          <a:xfrm>
            <a:off x="3505200" y="2809875"/>
            <a:ext cx="2514600" cy="369332"/>
          </a:xfrm>
          <a:prstGeom prst="rect">
            <a:avLst/>
          </a:prstGeom>
          <a:solidFill>
            <a:srgbClr val="CCFFFF">
              <a:alpha val="49803"/>
            </a:srgbClr>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800">
                <a:solidFill>
                  <a:schemeClr val="dk1"/>
                </a:solidFill>
                <a:latin typeface="Times New Roman"/>
                <a:ea typeface="Times New Roman"/>
                <a:cs typeface="Times New Roman"/>
                <a:sym typeface="Times New Roman"/>
              </a:rPr>
              <a:t>Medium Busy</a:t>
            </a:r>
            <a:endParaRPr/>
          </a:p>
        </p:txBody>
      </p:sp>
      <p:sp>
        <p:nvSpPr>
          <p:cNvPr id="472" name="Google Shape;472;p51"/>
          <p:cNvSpPr txBox="1"/>
          <p:nvPr/>
        </p:nvSpPr>
        <p:spPr>
          <a:xfrm>
            <a:off x="6019800" y="2193926"/>
            <a:ext cx="83820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000">
                <a:solidFill>
                  <a:schemeClr val="folHlink"/>
                </a:solidFill>
                <a:latin typeface="Times New Roman"/>
                <a:ea typeface="Times New Roman"/>
                <a:cs typeface="Times New Roman"/>
                <a:sym typeface="Times New Roman"/>
              </a:rPr>
              <a:t>DIFS</a:t>
            </a:r>
            <a:endParaRPr/>
          </a:p>
        </p:txBody>
      </p:sp>
      <p:sp>
        <p:nvSpPr>
          <p:cNvPr id="473" name="Google Shape;473;p51"/>
          <p:cNvSpPr txBox="1"/>
          <p:nvPr/>
        </p:nvSpPr>
        <p:spPr>
          <a:xfrm>
            <a:off x="6858000" y="2133601"/>
            <a:ext cx="236220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000">
                <a:solidFill>
                  <a:schemeClr val="folHlink"/>
                </a:solidFill>
                <a:latin typeface="Times New Roman"/>
                <a:ea typeface="Times New Roman"/>
                <a:cs typeface="Times New Roman"/>
                <a:sym typeface="Times New Roman"/>
              </a:rPr>
              <a:t>Contention window</a:t>
            </a:r>
            <a:endParaRPr/>
          </a:p>
        </p:txBody>
      </p:sp>
      <p:cxnSp>
        <p:nvCxnSpPr>
          <p:cNvPr id="474" name="Google Shape;474;p51"/>
          <p:cNvCxnSpPr/>
          <p:nvPr/>
        </p:nvCxnSpPr>
        <p:spPr>
          <a:xfrm>
            <a:off x="3505200" y="3505200"/>
            <a:ext cx="3352800" cy="0"/>
          </a:xfrm>
          <a:prstGeom prst="straightConnector1">
            <a:avLst/>
          </a:prstGeom>
          <a:noFill/>
          <a:ln w="9525" cap="flat" cmpd="sng">
            <a:solidFill>
              <a:schemeClr val="dk1"/>
            </a:solidFill>
            <a:prstDash val="solid"/>
            <a:round/>
            <a:headEnd type="triangle" w="med" len="med"/>
            <a:tailEnd type="triangle" w="med" len="med"/>
          </a:ln>
        </p:spPr>
      </p:cxnSp>
      <p:cxnSp>
        <p:nvCxnSpPr>
          <p:cNvPr id="475" name="Google Shape;475;p51"/>
          <p:cNvCxnSpPr/>
          <p:nvPr/>
        </p:nvCxnSpPr>
        <p:spPr>
          <a:xfrm>
            <a:off x="6858000" y="4038600"/>
            <a:ext cx="2590800" cy="0"/>
          </a:xfrm>
          <a:prstGeom prst="straightConnector1">
            <a:avLst/>
          </a:prstGeom>
          <a:noFill/>
          <a:ln w="9525" cap="flat" cmpd="sng">
            <a:solidFill>
              <a:schemeClr val="dk1"/>
            </a:solidFill>
            <a:prstDash val="solid"/>
            <a:round/>
            <a:headEnd type="triangle" w="med" len="med"/>
            <a:tailEnd type="triangle" w="med" len="med"/>
          </a:ln>
        </p:spPr>
      </p:cxnSp>
      <p:sp>
        <p:nvSpPr>
          <p:cNvPr id="476" name="Google Shape;476;p51"/>
          <p:cNvSpPr txBox="1"/>
          <p:nvPr/>
        </p:nvSpPr>
        <p:spPr>
          <a:xfrm>
            <a:off x="3886200" y="3505201"/>
            <a:ext cx="236220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000">
                <a:solidFill>
                  <a:schemeClr val="folHlink"/>
                </a:solidFill>
                <a:latin typeface="Times New Roman"/>
                <a:ea typeface="Times New Roman"/>
                <a:cs typeface="Times New Roman"/>
                <a:sym typeface="Times New Roman"/>
              </a:rPr>
              <a:t>Defer access</a:t>
            </a:r>
            <a:endParaRPr/>
          </a:p>
        </p:txBody>
      </p:sp>
      <p:sp>
        <p:nvSpPr>
          <p:cNvPr id="477" name="Google Shape;477;p51"/>
          <p:cNvSpPr txBox="1"/>
          <p:nvPr/>
        </p:nvSpPr>
        <p:spPr>
          <a:xfrm>
            <a:off x="6858000" y="4022726"/>
            <a:ext cx="236220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000">
                <a:solidFill>
                  <a:schemeClr val="folHlink"/>
                </a:solidFill>
                <a:latin typeface="Times New Roman"/>
                <a:ea typeface="Times New Roman"/>
                <a:cs typeface="Times New Roman"/>
                <a:sym typeface="Times New Roman"/>
              </a:rPr>
              <a:t>Backoff after defer</a:t>
            </a:r>
            <a:endParaRPr/>
          </a:p>
        </p:txBody>
      </p:sp>
      <p:cxnSp>
        <p:nvCxnSpPr>
          <p:cNvPr id="478" name="Google Shape;478;p51"/>
          <p:cNvCxnSpPr/>
          <p:nvPr/>
        </p:nvCxnSpPr>
        <p:spPr>
          <a:xfrm>
            <a:off x="7620000" y="2819400"/>
            <a:ext cx="1676400" cy="0"/>
          </a:xfrm>
          <a:prstGeom prst="straightConnector1">
            <a:avLst/>
          </a:prstGeom>
          <a:noFill/>
          <a:ln w="9525" cap="flat" cmpd="sng">
            <a:solidFill>
              <a:schemeClr val="dk1"/>
            </a:solidFill>
            <a:prstDash val="solid"/>
            <a:round/>
            <a:headEnd type="none" w="med" len="med"/>
            <a:tailEnd type="none" w="med" len="med"/>
          </a:ln>
        </p:spPr>
      </p:cxnSp>
      <p:cxnSp>
        <p:nvCxnSpPr>
          <p:cNvPr id="479" name="Google Shape;479;p51"/>
          <p:cNvCxnSpPr/>
          <p:nvPr/>
        </p:nvCxnSpPr>
        <p:spPr>
          <a:xfrm>
            <a:off x="7010400" y="3276600"/>
            <a:ext cx="0" cy="533400"/>
          </a:xfrm>
          <a:prstGeom prst="straightConnector1">
            <a:avLst/>
          </a:prstGeom>
          <a:noFill/>
          <a:ln w="9525" cap="flat" cmpd="sng">
            <a:solidFill>
              <a:schemeClr val="dk1"/>
            </a:solidFill>
            <a:prstDash val="dash"/>
            <a:round/>
            <a:headEnd type="none" w="med" len="med"/>
            <a:tailEnd type="none" w="med" len="med"/>
          </a:ln>
        </p:spPr>
      </p:cxnSp>
      <p:cxnSp>
        <p:nvCxnSpPr>
          <p:cNvPr id="480" name="Google Shape;480;p51"/>
          <p:cNvCxnSpPr/>
          <p:nvPr/>
        </p:nvCxnSpPr>
        <p:spPr>
          <a:xfrm>
            <a:off x="6553200" y="3733800"/>
            <a:ext cx="304800" cy="0"/>
          </a:xfrm>
          <a:prstGeom prst="straightConnector1">
            <a:avLst/>
          </a:prstGeom>
          <a:noFill/>
          <a:ln w="9525" cap="flat" cmpd="sng">
            <a:solidFill>
              <a:schemeClr val="dk1"/>
            </a:solidFill>
            <a:prstDash val="solid"/>
            <a:round/>
            <a:headEnd type="none" w="med" len="med"/>
            <a:tailEnd type="triangle" w="med" len="med"/>
          </a:ln>
        </p:spPr>
      </p:cxnSp>
      <p:cxnSp>
        <p:nvCxnSpPr>
          <p:cNvPr id="481" name="Google Shape;481;p51"/>
          <p:cNvCxnSpPr/>
          <p:nvPr/>
        </p:nvCxnSpPr>
        <p:spPr>
          <a:xfrm rot="10800000">
            <a:off x="7010400" y="3733800"/>
            <a:ext cx="228600" cy="0"/>
          </a:xfrm>
          <a:prstGeom prst="straightConnector1">
            <a:avLst/>
          </a:prstGeom>
          <a:noFill/>
          <a:ln w="9525" cap="flat" cmpd="sng">
            <a:solidFill>
              <a:schemeClr val="dk1"/>
            </a:solidFill>
            <a:prstDash val="solid"/>
            <a:round/>
            <a:headEnd type="none" w="med" len="med"/>
            <a:tailEnd type="triangle" w="med" len="med"/>
          </a:ln>
        </p:spPr>
      </p:cxnSp>
      <p:sp>
        <p:nvSpPr>
          <p:cNvPr id="482" name="Google Shape;482;p51"/>
          <p:cNvSpPr txBox="1"/>
          <p:nvPr/>
        </p:nvSpPr>
        <p:spPr>
          <a:xfrm>
            <a:off x="7239000" y="3505201"/>
            <a:ext cx="609600" cy="396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000">
                <a:solidFill>
                  <a:schemeClr val="folHlink"/>
                </a:solidFill>
                <a:latin typeface="Times New Roman"/>
                <a:ea typeface="Times New Roman"/>
                <a:cs typeface="Times New Roman"/>
                <a:sym typeface="Times New Roman"/>
              </a:rPr>
              <a:t>Slot</a:t>
            </a:r>
            <a:endParaRPr/>
          </a:p>
        </p:txBody>
      </p:sp>
      <p:sp>
        <p:nvSpPr>
          <p:cNvPr id="483" name="Google Shape;483;p51"/>
          <p:cNvSpPr txBox="1"/>
          <p:nvPr/>
        </p:nvSpPr>
        <p:spPr>
          <a:xfrm>
            <a:off x="9677400" y="3048001"/>
            <a:ext cx="762000" cy="396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000">
                <a:solidFill>
                  <a:schemeClr val="folHlink"/>
                </a:solidFill>
                <a:latin typeface="Times New Roman"/>
                <a:ea typeface="Times New Roman"/>
                <a:cs typeface="Times New Roman"/>
                <a:sym typeface="Times New Roman"/>
              </a:rPr>
              <a:t>Time</a:t>
            </a:r>
            <a:endParaRPr/>
          </a:p>
        </p:txBody>
      </p:sp>
      <p:sp>
        <p:nvSpPr>
          <p:cNvPr id="484" name="Google Shape;484;p51"/>
          <p:cNvSpPr txBox="1"/>
          <p:nvPr/>
        </p:nvSpPr>
        <p:spPr>
          <a:xfrm>
            <a:off x="2667000" y="5272088"/>
            <a:ext cx="4495800"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800">
                <a:solidFill>
                  <a:schemeClr val="folHlink"/>
                </a:solidFill>
                <a:latin typeface="Times New Roman"/>
                <a:ea typeface="Times New Roman"/>
                <a:cs typeface="Times New Roman"/>
                <a:sym typeface="Times New Roman"/>
              </a:rPr>
              <a:t>DIFS – Distributed Inter Frame Spacing</a:t>
            </a:r>
            <a:endParaRPr/>
          </a:p>
        </p:txBody>
      </p:sp>
      <p:grpSp>
        <p:nvGrpSpPr>
          <p:cNvPr id="485" name="Google Shape;485;p51"/>
          <p:cNvGrpSpPr/>
          <p:nvPr/>
        </p:nvGrpSpPr>
        <p:grpSpPr>
          <a:xfrm>
            <a:off x="3048000" y="2819400"/>
            <a:ext cx="457200" cy="457200"/>
            <a:chOff x="3360" y="1776"/>
            <a:chExt cx="288" cy="288"/>
          </a:xfrm>
        </p:grpSpPr>
        <p:sp>
          <p:nvSpPr>
            <p:cNvPr id="486" name="Google Shape;486;p51"/>
            <p:cNvSpPr/>
            <p:nvPr/>
          </p:nvSpPr>
          <p:spPr>
            <a:xfrm>
              <a:off x="3360" y="1776"/>
              <a:ext cx="96" cy="288"/>
            </a:xfrm>
            <a:prstGeom prst="rect">
              <a:avLst/>
            </a:prstGeom>
            <a:solidFill>
              <a:srgbClr val="FF99FF">
                <a:alpha val="49803"/>
              </a:srgb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51"/>
            <p:cNvSpPr/>
            <p:nvPr/>
          </p:nvSpPr>
          <p:spPr>
            <a:xfrm>
              <a:off x="3456" y="1776"/>
              <a:ext cx="96" cy="288"/>
            </a:xfrm>
            <a:prstGeom prst="rect">
              <a:avLst/>
            </a:prstGeom>
            <a:solidFill>
              <a:srgbClr val="FF99FF">
                <a:alpha val="49803"/>
              </a:srgb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 name="Google Shape;488;p51"/>
            <p:cNvSpPr/>
            <p:nvPr/>
          </p:nvSpPr>
          <p:spPr>
            <a:xfrm>
              <a:off x="3552" y="1776"/>
              <a:ext cx="96" cy="288"/>
            </a:xfrm>
            <a:prstGeom prst="rect">
              <a:avLst/>
            </a:prstGeom>
            <a:solidFill>
              <a:srgbClr val="FF99FF">
                <a:alpha val="49803"/>
              </a:srgb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cxnSp>
        <p:nvCxnSpPr>
          <p:cNvPr id="489" name="Google Shape;489;p51"/>
          <p:cNvCxnSpPr/>
          <p:nvPr/>
        </p:nvCxnSpPr>
        <p:spPr>
          <a:xfrm>
            <a:off x="3505200" y="2514600"/>
            <a:ext cx="0" cy="381000"/>
          </a:xfrm>
          <a:prstGeom prst="straightConnector1">
            <a:avLst/>
          </a:prstGeom>
          <a:noFill/>
          <a:ln w="9525" cap="flat" cmpd="sng">
            <a:solidFill>
              <a:schemeClr val="dk1"/>
            </a:solidFill>
            <a:prstDash val="dash"/>
            <a:round/>
            <a:headEnd type="none" w="med" len="med"/>
            <a:tailEnd type="none" w="med" len="med"/>
          </a:ln>
        </p:spPr>
      </p:cxnSp>
      <p:sp>
        <p:nvSpPr>
          <p:cNvPr id="490" name="Google Shape;490;p51"/>
          <p:cNvSpPr txBox="1"/>
          <p:nvPr/>
        </p:nvSpPr>
        <p:spPr>
          <a:xfrm>
            <a:off x="2362200" y="2286000"/>
            <a:ext cx="23622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20000"/>
              </a:lnSpc>
              <a:spcBef>
                <a:spcPts val="0"/>
              </a:spcBef>
              <a:spcAft>
                <a:spcPts val="0"/>
              </a:spcAft>
              <a:buNone/>
            </a:pPr>
            <a:r>
              <a:rPr lang="en-IN" sz="2000">
                <a:solidFill>
                  <a:schemeClr val="folHlink"/>
                </a:solidFill>
                <a:latin typeface="Times New Roman"/>
                <a:ea typeface="Times New Roman"/>
                <a:cs typeface="Times New Roman"/>
                <a:sym typeface="Times New Roman"/>
              </a:rPr>
              <a:t>Contention</a:t>
            </a:r>
            <a:endParaRPr/>
          </a:p>
          <a:p>
            <a:pPr marL="0" marR="0" lvl="0" indent="0" algn="ctr" rtl="0">
              <a:lnSpc>
                <a:spcPct val="20000"/>
              </a:lnSpc>
              <a:spcBef>
                <a:spcPts val="1000"/>
              </a:spcBef>
              <a:spcAft>
                <a:spcPts val="0"/>
              </a:spcAft>
              <a:buNone/>
            </a:pPr>
            <a:r>
              <a:rPr lang="en-IN" sz="2000">
                <a:solidFill>
                  <a:schemeClr val="folHlink"/>
                </a:solidFill>
                <a:latin typeface="Times New Roman"/>
                <a:ea typeface="Times New Roman"/>
                <a:cs typeface="Times New Roman"/>
                <a:sym typeface="Times New Roman"/>
              </a:rPr>
              <a:t> window</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52</a:t>
            </a:fld>
            <a:endParaRPr/>
          </a:p>
        </p:txBody>
      </p:sp>
      <p:sp>
        <p:nvSpPr>
          <p:cNvPr id="496" name="Google Shape;496;p52"/>
          <p:cNvSpPr txBox="1">
            <a:spLocks noGrp="1"/>
          </p:cNvSpPr>
          <p:nvPr>
            <p:ph type="title"/>
          </p:nvPr>
        </p:nvSpPr>
        <p:spPr>
          <a:xfrm>
            <a:off x="2514600" y="152400"/>
            <a:ext cx="7793038" cy="838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N"/>
              <a:t>CSMA/CA with ACK</a:t>
            </a:r>
            <a:endParaRPr/>
          </a:p>
        </p:txBody>
      </p:sp>
      <p:sp>
        <p:nvSpPr>
          <p:cNvPr id="497" name="Google Shape;497;p52"/>
          <p:cNvSpPr txBox="1">
            <a:spLocks noGrp="1"/>
          </p:cNvSpPr>
          <p:nvPr>
            <p:ph type="body" idx="1"/>
          </p:nvPr>
        </p:nvSpPr>
        <p:spPr>
          <a:xfrm>
            <a:off x="2362200" y="1447800"/>
            <a:ext cx="7620000" cy="41148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folHlink"/>
              </a:buClr>
              <a:buSzPts val="2800"/>
              <a:buChar char="•"/>
            </a:pPr>
            <a:r>
              <a:rPr lang="en-IN">
                <a:solidFill>
                  <a:schemeClr val="folHlink"/>
                </a:solidFill>
              </a:rPr>
              <a:t>Immediate Acknowledgements from receiver upon reception of data frame without any need for sensing the medium.</a:t>
            </a:r>
            <a:endParaRPr/>
          </a:p>
          <a:p>
            <a:pPr marL="228600" lvl="0" indent="-228600" algn="l" rtl="0">
              <a:lnSpc>
                <a:spcPct val="90000"/>
              </a:lnSpc>
              <a:spcBef>
                <a:spcPts val="1000"/>
              </a:spcBef>
              <a:spcAft>
                <a:spcPts val="0"/>
              </a:spcAft>
              <a:buClr>
                <a:schemeClr val="folHlink"/>
              </a:buClr>
              <a:buSzPts val="2800"/>
              <a:buChar char="•"/>
            </a:pPr>
            <a:r>
              <a:rPr lang="en-IN">
                <a:solidFill>
                  <a:schemeClr val="folHlink"/>
                </a:solidFill>
              </a:rPr>
              <a:t>ACK frame transmitted after time interval SIFS (</a:t>
            </a:r>
            <a:r>
              <a:rPr lang="en-IN" i="1">
                <a:solidFill>
                  <a:schemeClr val="folHlink"/>
                </a:solidFill>
              </a:rPr>
              <a:t>Short Inter-Frame Space</a:t>
            </a:r>
            <a:r>
              <a:rPr lang="en-IN">
                <a:solidFill>
                  <a:schemeClr val="folHlink"/>
                </a:solidFill>
              </a:rPr>
              <a:t>) (</a:t>
            </a:r>
            <a:r>
              <a:rPr lang="en-IN" i="1">
                <a:solidFill>
                  <a:schemeClr val="folHlink"/>
                </a:solidFill>
              </a:rPr>
              <a:t>SIFS &lt;</a:t>
            </a:r>
            <a:r>
              <a:rPr lang="en-IN">
                <a:solidFill>
                  <a:schemeClr val="folHlink"/>
                </a:solidFill>
              </a:rPr>
              <a:t> </a:t>
            </a:r>
            <a:r>
              <a:rPr lang="en-IN" i="1">
                <a:solidFill>
                  <a:schemeClr val="folHlink"/>
                </a:solidFill>
              </a:rPr>
              <a:t>DIFS</a:t>
            </a:r>
            <a:r>
              <a:rPr lang="en-IN">
                <a:solidFill>
                  <a:schemeClr val="folHlink"/>
                </a:solidFill>
              </a:rPr>
              <a:t>)</a:t>
            </a:r>
            <a:endParaRPr/>
          </a:p>
          <a:p>
            <a:pPr marL="228600" lvl="0" indent="-228600" algn="l" rtl="0">
              <a:lnSpc>
                <a:spcPct val="90000"/>
              </a:lnSpc>
              <a:spcBef>
                <a:spcPts val="1000"/>
              </a:spcBef>
              <a:spcAft>
                <a:spcPts val="0"/>
              </a:spcAft>
              <a:buClr>
                <a:schemeClr val="folHlink"/>
              </a:buClr>
              <a:buSzPts val="2800"/>
              <a:buChar char="•"/>
            </a:pPr>
            <a:r>
              <a:rPr lang="en-IN">
                <a:solidFill>
                  <a:schemeClr val="folHlink"/>
                </a:solidFill>
              </a:rPr>
              <a:t>Receiver transmits ACK without sensing the medium.</a:t>
            </a:r>
            <a:endParaRPr/>
          </a:p>
          <a:p>
            <a:pPr marL="228600" lvl="0" indent="-228600" algn="l" rtl="0">
              <a:lnSpc>
                <a:spcPct val="90000"/>
              </a:lnSpc>
              <a:spcBef>
                <a:spcPts val="1000"/>
              </a:spcBef>
              <a:spcAft>
                <a:spcPts val="0"/>
              </a:spcAft>
              <a:buClr>
                <a:schemeClr val="folHlink"/>
              </a:buClr>
              <a:buSzPts val="2800"/>
              <a:buChar char="•"/>
            </a:pPr>
            <a:r>
              <a:rPr lang="en-IN">
                <a:solidFill>
                  <a:schemeClr val="folHlink"/>
                </a:solidFill>
              </a:rPr>
              <a:t>If ACK is lost, retransmission done.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53</a:t>
            </a:fld>
            <a:endParaRPr/>
          </a:p>
        </p:txBody>
      </p:sp>
      <p:sp>
        <p:nvSpPr>
          <p:cNvPr id="503" name="Google Shape;503;p53"/>
          <p:cNvSpPr txBox="1">
            <a:spLocks noGrp="1"/>
          </p:cNvSpPr>
          <p:nvPr>
            <p:ph type="title"/>
          </p:nvPr>
        </p:nvSpPr>
        <p:spPr>
          <a:xfrm>
            <a:off x="2209800" y="76200"/>
            <a:ext cx="8001000" cy="914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N"/>
              <a:t>CSMA/CA/ACK</a:t>
            </a:r>
            <a:endParaRPr/>
          </a:p>
        </p:txBody>
      </p:sp>
      <p:cxnSp>
        <p:nvCxnSpPr>
          <p:cNvPr id="504" name="Google Shape;504;p53"/>
          <p:cNvCxnSpPr/>
          <p:nvPr/>
        </p:nvCxnSpPr>
        <p:spPr>
          <a:xfrm>
            <a:off x="2667000" y="2133600"/>
            <a:ext cx="7391400" cy="0"/>
          </a:xfrm>
          <a:prstGeom prst="straightConnector1">
            <a:avLst/>
          </a:prstGeom>
          <a:noFill/>
          <a:ln w="9525" cap="flat" cmpd="sng">
            <a:solidFill>
              <a:schemeClr val="dk1"/>
            </a:solidFill>
            <a:prstDash val="solid"/>
            <a:round/>
            <a:headEnd type="none" w="med" len="med"/>
            <a:tailEnd type="triangle" w="med" len="med"/>
          </a:ln>
        </p:spPr>
      </p:cxnSp>
      <p:cxnSp>
        <p:nvCxnSpPr>
          <p:cNvPr id="505" name="Google Shape;505;p53"/>
          <p:cNvCxnSpPr/>
          <p:nvPr/>
        </p:nvCxnSpPr>
        <p:spPr>
          <a:xfrm>
            <a:off x="4038600" y="1676400"/>
            <a:ext cx="0" cy="3429000"/>
          </a:xfrm>
          <a:prstGeom prst="straightConnector1">
            <a:avLst/>
          </a:prstGeom>
          <a:noFill/>
          <a:ln w="9525" cap="flat" cmpd="sng">
            <a:solidFill>
              <a:schemeClr val="dk1"/>
            </a:solidFill>
            <a:prstDash val="dash"/>
            <a:round/>
            <a:headEnd type="none" w="med" len="med"/>
            <a:tailEnd type="none" w="med" len="med"/>
          </a:ln>
        </p:spPr>
      </p:cxnSp>
      <p:cxnSp>
        <p:nvCxnSpPr>
          <p:cNvPr id="506" name="Google Shape;506;p53"/>
          <p:cNvCxnSpPr/>
          <p:nvPr/>
        </p:nvCxnSpPr>
        <p:spPr>
          <a:xfrm>
            <a:off x="2743200" y="1676400"/>
            <a:ext cx="0" cy="457200"/>
          </a:xfrm>
          <a:prstGeom prst="straightConnector1">
            <a:avLst/>
          </a:prstGeom>
          <a:noFill/>
          <a:ln w="9525" cap="flat" cmpd="sng">
            <a:solidFill>
              <a:schemeClr val="dk1"/>
            </a:solidFill>
            <a:prstDash val="dash"/>
            <a:round/>
            <a:headEnd type="none" w="med" len="med"/>
            <a:tailEnd type="none" w="med" len="med"/>
          </a:ln>
        </p:spPr>
      </p:cxnSp>
      <p:cxnSp>
        <p:nvCxnSpPr>
          <p:cNvPr id="507" name="Google Shape;507;p53"/>
          <p:cNvCxnSpPr/>
          <p:nvPr/>
        </p:nvCxnSpPr>
        <p:spPr>
          <a:xfrm>
            <a:off x="2743200" y="1905000"/>
            <a:ext cx="990600" cy="0"/>
          </a:xfrm>
          <a:prstGeom prst="straightConnector1">
            <a:avLst/>
          </a:prstGeom>
          <a:noFill/>
          <a:ln w="9525" cap="flat" cmpd="sng">
            <a:solidFill>
              <a:schemeClr val="dk1"/>
            </a:solidFill>
            <a:prstDash val="solid"/>
            <a:round/>
            <a:headEnd type="triangle" w="med" len="med"/>
            <a:tailEnd type="triangle" w="med" len="med"/>
          </a:ln>
        </p:spPr>
      </p:cxnSp>
      <p:sp>
        <p:nvSpPr>
          <p:cNvPr id="508" name="Google Shape;508;p53"/>
          <p:cNvSpPr txBox="1"/>
          <p:nvPr/>
        </p:nvSpPr>
        <p:spPr>
          <a:xfrm>
            <a:off x="2895600" y="1524001"/>
            <a:ext cx="83820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000">
                <a:solidFill>
                  <a:schemeClr val="folHlink"/>
                </a:solidFill>
                <a:latin typeface="Times New Roman"/>
                <a:ea typeface="Times New Roman"/>
                <a:cs typeface="Times New Roman"/>
                <a:sym typeface="Times New Roman"/>
              </a:rPr>
              <a:t>DIFS</a:t>
            </a:r>
            <a:endParaRPr/>
          </a:p>
        </p:txBody>
      </p:sp>
      <p:cxnSp>
        <p:nvCxnSpPr>
          <p:cNvPr id="509" name="Google Shape;509;p53"/>
          <p:cNvCxnSpPr/>
          <p:nvPr/>
        </p:nvCxnSpPr>
        <p:spPr>
          <a:xfrm>
            <a:off x="4876800" y="1676400"/>
            <a:ext cx="0" cy="838200"/>
          </a:xfrm>
          <a:prstGeom prst="straightConnector1">
            <a:avLst/>
          </a:prstGeom>
          <a:noFill/>
          <a:ln w="9525" cap="flat" cmpd="sng">
            <a:solidFill>
              <a:schemeClr val="dk1"/>
            </a:solidFill>
            <a:prstDash val="dash"/>
            <a:round/>
            <a:headEnd type="none" w="med" len="med"/>
            <a:tailEnd type="none" w="med" len="med"/>
          </a:ln>
        </p:spPr>
      </p:cxnSp>
      <p:cxnSp>
        <p:nvCxnSpPr>
          <p:cNvPr id="510" name="Google Shape;510;p53"/>
          <p:cNvCxnSpPr/>
          <p:nvPr/>
        </p:nvCxnSpPr>
        <p:spPr>
          <a:xfrm>
            <a:off x="3124200" y="3200400"/>
            <a:ext cx="7010400" cy="0"/>
          </a:xfrm>
          <a:prstGeom prst="straightConnector1">
            <a:avLst/>
          </a:prstGeom>
          <a:noFill/>
          <a:ln w="9525" cap="flat" cmpd="sng">
            <a:solidFill>
              <a:schemeClr val="dk1"/>
            </a:solidFill>
            <a:prstDash val="solid"/>
            <a:round/>
            <a:headEnd type="none" w="med" len="med"/>
            <a:tailEnd type="triangle" w="med" len="med"/>
          </a:ln>
        </p:spPr>
      </p:cxnSp>
      <p:cxnSp>
        <p:nvCxnSpPr>
          <p:cNvPr id="511" name="Google Shape;511;p53"/>
          <p:cNvCxnSpPr/>
          <p:nvPr/>
        </p:nvCxnSpPr>
        <p:spPr>
          <a:xfrm>
            <a:off x="5410200" y="2133600"/>
            <a:ext cx="0" cy="1066800"/>
          </a:xfrm>
          <a:prstGeom prst="straightConnector1">
            <a:avLst/>
          </a:prstGeom>
          <a:noFill/>
          <a:ln w="9525" cap="flat" cmpd="sng">
            <a:solidFill>
              <a:schemeClr val="dk1"/>
            </a:solidFill>
            <a:prstDash val="dash"/>
            <a:round/>
            <a:headEnd type="none" w="med" len="med"/>
            <a:tailEnd type="none" w="med" len="med"/>
          </a:ln>
        </p:spPr>
      </p:cxnSp>
      <p:cxnSp>
        <p:nvCxnSpPr>
          <p:cNvPr id="512" name="Google Shape;512;p53"/>
          <p:cNvCxnSpPr/>
          <p:nvPr/>
        </p:nvCxnSpPr>
        <p:spPr>
          <a:xfrm>
            <a:off x="6324600" y="2819400"/>
            <a:ext cx="0" cy="838200"/>
          </a:xfrm>
          <a:prstGeom prst="straightConnector1">
            <a:avLst/>
          </a:prstGeom>
          <a:noFill/>
          <a:ln w="9525" cap="flat" cmpd="sng">
            <a:solidFill>
              <a:schemeClr val="dk1"/>
            </a:solidFill>
            <a:prstDash val="dash"/>
            <a:round/>
            <a:headEnd type="none" w="med" len="med"/>
            <a:tailEnd type="none" w="med" len="med"/>
          </a:ln>
        </p:spPr>
      </p:cxnSp>
      <p:cxnSp>
        <p:nvCxnSpPr>
          <p:cNvPr id="513" name="Google Shape;513;p53"/>
          <p:cNvCxnSpPr/>
          <p:nvPr/>
        </p:nvCxnSpPr>
        <p:spPr>
          <a:xfrm>
            <a:off x="4876800" y="2362200"/>
            <a:ext cx="533400" cy="0"/>
          </a:xfrm>
          <a:prstGeom prst="straightConnector1">
            <a:avLst/>
          </a:prstGeom>
          <a:noFill/>
          <a:ln w="9525" cap="flat" cmpd="sng">
            <a:solidFill>
              <a:schemeClr val="dk1"/>
            </a:solidFill>
            <a:prstDash val="solid"/>
            <a:round/>
            <a:headEnd type="triangle" w="med" len="med"/>
            <a:tailEnd type="triangle" w="med" len="med"/>
          </a:ln>
        </p:spPr>
      </p:cxnSp>
      <p:cxnSp>
        <p:nvCxnSpPr>
          <p:cNvPr id="514" name="Google Shape;514;p53"/>
          <p:cNvCxnSpPr/>
          <p:nvPr/>
        </p:nvCxnSpPr>
        <p:spPr>
          <a:xfrm>
            <a:off x="6324600" y="3429000"/>
            <a:ext cx="1066800" cy="0"/>
          </a:xfrm>
          <a:prstGeom prst="straightConnector1">
            <a:avLst/>
          </a:prstGeom>
          <a:noFill/>
          <a:ln w="9525" cap="flat" cmpd="sng">
            <a:solidFill>
              <a:schemeClr val="dk1"/>
            </a:solidFill>
            <a:prstDash val="solid"/>
            <a:round/>
            <a:headEnd type="triangle" w="med" len="med"/>
            <a:tailEnd type="triangle" w="med" len="med"/>
          </a:ln>
        </p:spPr>
      </p:cxnSp>
      <p:cxnSp>
        <p:nvCxnSpPr>
          <p:cNvPr id="515" name="Google Shape;515;p53"/>
          <p:cNvCxnSpPr/>
          <p:nvPr/>
        </p:nvCxnSpPr>
        <p:spPr>
          <a:xfrm>
            <a:off x="3200400" y="4648200"/>
            <a:ext cx="6934200" cy="0"/>
          </a:xfrm>
          <a:prstGeom prst="straightConnector1">
            <a:avLst/>
          </a:prstGeom>
          <a:noFill/>
          <a:ln w="9525" cap="flat" cmpd="sng">
            <a:solidFill>
              <a:schemeClr val="dk1"/>
            </a:solidFill>
            <a:prstDash val="solid"/>
            <a:round/>
            <a:headEnd type="none" w="med" len="med"/>
            <a:tailEnd type="triangle" w="med" len="med"/>
          </a:ln>
        </p:spPr>
      </p:cxnSp>
      <p:cxnSp>
        <p:nvCxnSpPr>
          <p:cNvPr id="516" name="Google Shape;516;p53"/>
          <p:cNvCxnSpPr/>
          <p:nvPr/>
        </p:nvCxnSpPr>
        <p:spPr>
          <a:xfrm>
            <a:off x="7391400" y="3200400"/>
            <a:ext cx="0" cy="1828800"/>
          </a:xfrm>
          <a:prstGeom prst="straightConnector1">
            <a:avLst/>
          </a:prstGeom>
          <a:noFill/>
          <a:ln w="9525" cap="flat" cmpd="sng">
            <a:solidFill>
              <a:schemeClr val="dk1"/>
            </a:solidFill>
            <a:prstDash val="dash"/>
            <a:round/>
            <a:headEnd type="none" w="med" len="med"/>
            <a:tailEnd type="none" w="med" len="med"/>
          </a:ln>
        </p:spPr>
      </p:cxnSp>
      <p:cxnSp>
        <p:nvCxnSpPr>
          <p:cNvPr id="517" name="Google Shape;517;p53"/>
          <p:cNvCxnSpPr/>
          <p:nvPr/>
        </p:nvCxnSpPr>
        <p:spPr>
          <a:xfrm>
            <a:off x="8153400" y="3886200"/>
            <a:ext cx="0" cy="381000"/>
          </a:xfrm>
          <a:prstGeom prst="straightConnector1">
            <a:avLst/>
          </a:prstGeom>
          <a:noFill/>
          <a:ln w="9525" cap="flat" cmpd="sng">
            <a:solidFill>
              <a:schemeClr val="dk1"/>
            </a:solidFill>
            <a:prstDash val="dash"/>
            <a:round/>
            <a:headEnd type="none" w="med" len="med"/>
            <a:tailEnd type="none" w="med" len="med"/>
          </a:ln>
        </p:spPr>
      </p:cxnSp>
      <p:cxnSp>
        <p:nvCxnSpPr>
          <p:cNvPr id="518" name="Google Shape;518;p53"/>
          <p:cNvCxnSpPr/>
          <p:nvPr/>
        </p:nvCxnSpPr>
        <p:spPr>
          <a:xfrm>
            <a:off x="7391400" y="3962400"/>
            <a:ext cx="762000" cy="0"/>
          </a:xfrm>
          <a:prstGeom prst="straightConnector1">
            <a:avLst/>
          </a:prstGeom>
          <a:noFill/>
          <a:ln w="9525" cap="flat" cmpd="sng">
            <a:solidFill>
              <a:schemeClr val="dk1"/>
            </a:solidFill>
            <a:prstDash val="solid"/>
            <a:round/>
            <a:headEnd type="triangle" w="med" len="med"/>
            <a:tailEnd type="triangle" w="med" len="med"/>
          </a:ln>
        </p:spPr>
      </p:cxnSp>
      <p:sp>
        <p:nvSpPr>
          <p:cNvPr id="519" name="Google Shape;519;p53"/>
          <p:cNvSpPr/>
          <p:nvPr/>
        </p:nvSpPr>
        <p:spPr>
          <a:xfrm>
            <a:off x="7391400" y="4191000"/>
            <a:ext cx="152400" cy="457200"/>
          </a:xfrm>
          <a:prstGeom prst="rect">
            <a:avLst/>
          </a:prstGeom>
          <a:solidFill>
            <a:srgbClr val="FF99FF">
              <a:alpha val="49803"/>
            </a:srgb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0" name="Google Shape;520;p53"/>
          <p:cNvSpPr/>
          <p:nvPr/>
        </p:nvSpPr>
        <p:spPr>
          <a:xfrm>
            <a:off x="7543800" y="4191000"/>
            <a:ext cx="152400" cy="457200"/>
          </a:xfrm>
          <a:prstGeom prst="rect">
            <a:avLst/>
          </a:prstGeom>
          <a:solidFill>
            <a:srgbClr val="FF99FF">
              <a:alpha val="49803"/>
            </a:srgb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 name="Google Shape;521;p53"/>
          <p:cNvSpPr/>
          <p:nvPr/>
        </p:nvSpPr>
        <p:spPr>
          <a:xfrm>
            <a:off x="7696200" y="4191000"/>
            <a:ext cx="152400" cy="457200"/>
          </a:xfrm>
          <a:prstGeom prst="rect">
            <a:avLst/>
          </a:prstGeom>
          <a:solidFill>
            <a:srgbClr val="FF99FF">
              <a:alpha val="49803"/>
            </a:srgb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 name="Google Shape;522;p53"/>
          <p:cNvSpPr/>
          <p:nvPr/>
        </p:nvSpPr>
        <p:spPr>
          <a:xfrm>
            <a:off x="7848600" y="4191000"/>
            <a:ext cx="152400" cy="457200"/>
          </a:xfrm>
          <a:prstGeom prst="rect">
            <a:avLst/>
          </a:prstGeom>
          <a:solidFill>
            <a:srgbClr val="FF99FF">
              <a:alpha val="49803"/>
            </a:srgb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 name="Google Shape;523;p53"/>
          <p:cNvSpPr/>
          <p:nvPr/>
        </p:nvSpPr>
        <p:spPr>
          <a:xfrm>
            <a:off x="8001000" y="4191000"/>
            <a:ext cx="152400" cy="457200"/>
          </a:xfrm>
          <a:prstGeom prst="rect">
            <a:avLst/>
          </a:prstGeom>
          <a:solidFill>
            <a:srgbClr val="FF99FF">
              <a:alpha val="49803"/>
            </a:srgb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 name="Google Shape;524;p53"/>
          <p:cNvSpPr txBox="1"/>
          <p:nvPr/>
        </p:nvSpPr>
        <p:spPr>
          <a:xfrm>
            <a:off x="8153400" y="4181475"/>
            <a:ext cx="1676400" cy="369332"/>
          </a:xfrm>
          <a:prstGeom prst="rect">
            <a:avLst/>
          </a:prstGeom>
          <a:solidFill>
            <a:srgbClr val="CCFFFF">
              <a:alpha val="49803"/>
            </a:srgb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800">
                <a:solidFill>
                  <a:schemeClr val="dk1"/>
                </a:solidFill>
                <a:latin typeface="Times New Roman"/>
                <a:ea typeface="Times New Roman"/>
                <a:cs typeface="Times New Roman"/>
                <a:sym typeface="Times New Roman"/>
              </a:rPr>
              <a:t>Next Frame</a:t>
            </a:r>
            <a:endParaRPr/>
          </a:p>
        </p:txBody>
      </p:sp>
      <p:sp>
        <p:nvSpPr>
          <p:cNvPr id="525" name="Google Shape;525;p53"/>
          <p:cNvSpPr txBox="1"/>
          <p:nvPr/>
        </p:nvSpPr>
        <p:spPr>
          <a:xfrm>
            <a:off x="5410200" y="2743200"/>
            <a:ext cx="914400" cy="369332"/>
          </a:xfrm>
          <a:prstGeom prst="rect">
            <a:avLst/>
          </a:prstGeom>
          <a:solidFill>
            <a:srgbClr val="CCFFFF">
              <a:alpha val="49803"/>
            </a:srgbClr>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800">
                <a:solidFill>
                  <a:schemeClr val="dk1"/>
                </a:solidFill>
                <a:latin typeface="Times New Roman"/>
                <a:ea typeface="Times New Roman"/>
                <a:cs typeface="Times New Roman"/>
                <a:sym typeface="Times New Roman"/>
              </a:rPr>
              <a:t>ACK</a:t>
            </a:r>
            <a:endParaRPr/>
          </a:p>
        </p:txBody>
      </p:sp>
      <p:sp>
        <p:nvSpPr>
          <p:cNvPr id="526" name="Google Shape;526;p53"/>
          <p:cNvSpPr txBox="1"/>
          <p:nvPr/>
        </p:nvSpPr>
        <p:spPr>
          <a:xfrm>
            <a:off x="4038600" y="1679575"/>
            <a:ext cx="838200" cy="369332"/>
          </a:xfrm>
          <a:prstGeom prst="rect">
            <a:avLst/>
          </a:prstGeom>
          <a:solidFill>
            <a:srgbClr val="CCFFFF">
              <a:alpha val="49803"/>
            </a:srgbClr>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800">
                <a:solidFill>
                  <a:schemeClr val="dk1"/>
                </a:solidFill>
                <a:latin typeface="Times New Roman"/>
                <a:ea typeface="Times New Roman"/>
                <a:cs typeface="Times New Roman"/>
                <a:sym typeface="Times New Roman"/>
              </a:rPr>
              <a:t>Data</a:t>
            </a:r>
            <a:endParaRPr/>
          </a:p>
        </p:txBody>
      </p:sp>
      <p:sp>
        <p:nvSpPr>
          <p:cNvPr id="527" name="Google Shape;527;p53"/>
          <p:cNvSpPr txBox="1"/>
          <p:nvPr/>
        </p:nvSpPr>
        <p:spPr>
          <a:xfrm>
            <a:off x="2362200" y="4419601"/>
            <a:ext cx="838200" cy="396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000">
                <a:solidFill>
                  <a:schemeClr val="folHlink"/>
                </a:solidFill>
                <a:latin typeface="Times New Roman"/>
                <a:ea typeface="Times New Roman"/>
                <a:cs typeface="Times New Roman"/>
                <a:sym typeface="Times New Roman"/>
              </a:rPr>
              <a:t>Other</a:t>
            </a:r>
            <a:endParaRPr/>
          </a:p>
        </p:txBody>
      </p:sp>
      <p:sp>
        <p:nvSpPr>
          <p:cNvPr id="528" name="Google Shape;528;p53"/>
          <p:cNvSpPr txBox="1"/>
          <p:nvPr/>
        </p:nvSpPr>
        <p:spPr>
          <a:xfrm>
            <a:off x="1676400" y="1905001"/>
            <a:ext cx="114300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000">
                <a:solidFill>
                  <a:schemeClr val="folHlink"/>
                </a:solidFill>
                <a:latin typeface="Times New Roman"/>
                <a:ea typeface="Times New Roman"/>
                <a:cs typeface="Times New Roman"/>
                <a:sym typeface="Times New Roman"/>
              </a:rPr>
              <a:t>Source</a:t>
            </a:r>
            <a:endParaRPr/>
          </a:p>
        </p:txBody>
      </p:sp>
      <p:sp>
        <p:nvSpPr>
          <p:cNvPr id="529" name="Google Shape;529;p53"/>
          <p:cNvSpPr txBox="1"/>
          <p:nvPr/>
        </p:nvSpPr>
        <p:spPr>
          <a:xfrm>
            <a:off x="1752600" y="2971801"/>
            <a:ext cx="137160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000">
                <a:solidFill>
                  <a:schemeClr val="folHlink"/>
                </a:solidFill>
                <a:latin typeface="Times New Roman"/>
                <a:ea typeface="Times New Roman"/>
                <a:cs typeface="Times New Roman"/>
                <a:sym typeface="Times New Roman"/>
              </a:rPr>
              <a:t>Destination</a:t>
            </a:r>
            <a:endParaRPr/>
          </a:p>
        </p:txBody>
      </p:sp>
      <p:sp>
        <p:nvSpPr>
          <p:cNvPr id="530" name="Google Shape;530;p53"/>
          <p:cNvSpPr txBox="1"/>
          <p:nvPr/>
        </p:nvSpPr>
        <p:spPr>
          <a:xfrm>
            <a:off x="6553200" y="3429001"/>
            <a:ext cx="83820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000">
                <a:solidFill>
                  <a:schemeClr val="folHlink"/>
                </a:solidFill>
                <a:latin typeface="Times New Roman"/>
                <a:ea typeface="Times New Roman"/>
                <a:cs typeface="Times New Roman"/>
                <a:sym typeface="Times New Roman"/>
              </a:rPr>
              <a:t>DIFS</a:t>
            </a:r>
            <a:endParaRPr/>
          </a:p>
        </p:txBody>
      </p:sp>
      <p:sp>
        <p:nvSpPr>
          <p:cNvPr id="531" name="Google Shape;531;p53"/>
          <p:cNvSpPr txBox="1"/>
          <p:nvPr/>
        </p:nvSpPr>
        <p:spPr>
          <a:xfrm>
            <a:off x="4724400" y="2362201"/>
            <a:ext cx="76200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000">
                <a:solidFill>
                  <a:schemeClr val="folHlink"/>
                </a:solidFill>
                <a:latin typeface="Times New Roman"/>
                <a:ea typeface="Times New Roman"/>
                <a:cs typeface="Times New Roman"/>
                <a:sym typeface="Times New Roman"/>
              </a:rPr>
              <a:t>SIFS</a:t>
            </a:r>
            <a:endParaRPr/>
          </a:p>
        </p:txBody>
      </p:sp>
      <p:sp>
        <p:nvSpPr>
          <p:cNvPr id="532" name="Google Shape;532;p53"/>
          <p:cNvSpPr txBox="1"/>
          <p:nvPr/>
        </p:nvSpPr>
        <p:spPr>
          <a:xfrm>
            <a:off x="7391400" y="3505201"/>
            <a:ext cx="236220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000">
                <a:solidFill>
                  <a:schemeClr val="folHlink"/>
                </a:solidFill>
                <a:latin typeface="Times New Roman"/>
                <a:ea typeface="Times New Roman"/>
                <a:cs typeface="Times New Roman"/>
                <a:sym typeface="Times New Roman"/>
              </a:rPr>
              <a:t>Contention window</a:t>
            </a:r>
            <a:endParaRPr/>
          </a:p>
        </p:txBody>
      </p:sp>
      <p:cxnSp>
        <p:nvCxnSpPr>
          <p:cNvPr id="533" name="Google Shape;533;p53"/>
          <p:cNvCxnSpPr/>
          <p:nvPr/>
        </p:nvCxnSpPr>
        <p:spPr>
          <a:xfrm>
            <a:off x="4038600" y="4876800"/>
            <a:ext cx="3352800" cy="0"/>
          </a:xfrm>
          <a:prstGeom prst="straightConnector1">
            <a:avLst/>
          </a:prstGeom>
          <a:noFill/>
          <a:ln w="9525" cap="flat" cmpd="sng">
            <a:solidFill>
              <a:schemeClr val="dk1"/>
            </a:solidFill>
            <a:prstDash val="solid"/>
            <a:round/>
            <a:headEnd type="triangle" w="med" len="med"/>
            <a:tailEnd type="triangle" w="med" len="med"/>
          </a:ln>
        </p:spPr>
      </p:cxnSp>
      <p:cxnSp>
        <p:nvCxnSpPr>
          <p:cNvPr id="534" name="Google Shape;534;p53"/>
          <p:cNvCxnSpPr/>
          <p:nvPr/>
        </p:nvCxnSpPr>
        <p:spPr>
          <a:xfrm>
            <a:off x="7391400" y="4876800"/>
            <a:ext cx="2590800" cy="0"/>
          </a:xfrm>
          <a:prstGeom prst="straightConnector1">
            <a:avLst/>
          </a:prstGeom>
          <a:noFill/>
          <a:ln w="9525" cap="flat" cmpd="sng">
            <a:solidFill>
              <a:schemeClr val="dk1"/>
            </a:solidFill>
            <a:prstDash val="solid"/>
            <a:round/>
            <a:headEnd type="triangle" w="med" len="med"/>
            <a:tailEnd type="triangle" w="med" len="med"/>
          </a:ln>
        </p:spPr>
      </p:cxnSp>
      <p:sp>
        <p:nvSpPr>
          <p:cNvPr id="535" name="Google Shape;535;p53"/>
          <p:cNvSpPr txBox="1"/>
          <p:nvPr/>
        </p:nvSpPr>
        <p:spPr>
          <a:xfrm>
            <a:off x="4419600" y="4876801"/>
            <a:ext cx="236220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000">
                <a:solidFill>
                  <a:schemeClr val="folHlink"/>
                </a:solidFill>
                <a:latin typeface="Times New Roman"/>
                <a:ea typeface="Times New Roman"/>
                <a:cs typeface="Times New Roman"/>
                <a:sym typeface="Times New Roman"/>
              </a:rPr>
              <a:t>Defer access</a:t>
            </a:r>
            <a:endParaRPr/>
          </a:p>
        </p:txBody>
      </p:sp>
      <p:sp>
        <p:nvSpPr>
          <p:cNvPr id="536" name="Google Shape;536;p53"/>
          <p:cNvSpPr txBox="1"/>
          <p:nvPr/>
        </p:nvSpPr>
        <p:spPr>
          <a:xfrm>
            <a:off x="7391400" y="4876801"/>
            <a:ext cx="236220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000">
                <a:solidFill>
                  <a:schemeClr val="folHlink"/>
                </a:solidFill>
                <a:latin typeface="Times New Roman"/>
                <a:ea typeface="Times New Roman"/>
                <a:cs typeface="Times New Roman"/>
                <a:sym typeface="Times New Roman"/>
              </a:rPr>
              <a:t>Backoff after defer</a:t>
            </a:r>
            <a:endParaRPr/>
          </a:p>
        </p:txBody>
      </p:sp>
      <p:sp>
        <p:nvSpPr>
          <p:cNvPr id="537" name="Google Shape;537;p53"/>
          <p:cNvSpPr txBox="1"/>
          <p:nvPr/>
        </p:nvSpPr>
        <p:spPr>
          <a:xfrm>
            <a:off x="2362200" y="5638801"/>
            <a:ext cx="449580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800">
                <a:solidFill>
                  <a:schemeClr val="folHlink"/>
                </a:solidFill>
                <a:latin typeface="Times New Roman"/>
                <a:ea typeface="Times New Roman"/>
                <a:cs typeface="Times New Roman"/>
                <a:sym typeface="Times New Roman"/>
              </a:rPr>
              <a:t>SIFS – Short Inter Frame Spacing</a:t>
            </a:r>
            <a:endParaRPr/>
          </a:p>
        </p:txBody>
      </p:sp>
      <p:cxnSp>
        <p:nvCxnSpPr>
          <p:cNvPr id="538" name="Google Shape;538;p53"/>
          <p:cNvCxnSpPr/>
          <p:nvPr/>
        </p:nvCxnSpPr>
        <p:spPr>
          <a:xfrm>
            <a:off x="8153400" y="4191000"/>
            <a:ext cx="1676400" cy="0"/>
          </a:xfrm>
          <a:prstGeom prst="straightConnector1">
            <a:avLst/>
          </a:prstGeom>
          <a:noFill/>
          <a:ln w="9525" cap="flat" cmpd="sng">
            <a:solidFill>
              <a:schemeClr val="dk1"/>
            </a:solidFill>
            <a:prstDash val="solid"/>
            <a:round/>
            <a:headEnd type="none" w="med" len="med"/>
            <a:tailEnd type="none" w="med" len="med"/>
          </a:ln>
        </p:spPr>
      </p:cxnSp>
      <p:sp>
        <p:nvSpPr>
          <p:cNvPr id="539" name="Google Shape;539;p53"/>
          <p:cNvSpPr txBox="1"/>
          <p:nvPr/>
        </p:nvSpPr>
        <p:spPr>
          <a:xfrm>
            <a:off x="9677400" y="1600201"/>
            <a:ext cx="762000" cy="396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000">
                <a:solidFill>
                  <a:schemeClr val="folHlink"/>
                </a:solidFill>
                <a:latin typeface="Times New Roman"/>
                <a:ea typeface="Times New Roman"/>
                <a:cs typeface="Times New Roman"/>
                <a:sym typeface="Times New Roman"/>
              </a:rPr>
              <a:t>Time</a:t>
            </a:r>
            <a:endParaRPr/>
          </a:p>
        </p:txBody>
      </p:sp>
      <p:sp>
        <p:nvSpPr>
          <p:cNvPr id="540" name="Google Shape;540;p53"/>
          <p:cNvSpPr/>
          <p:nvPr/>
        </p:nvSpPr>
        <p:spPr>
          <a:xfrm>
            <a:off x="3733800" y="1676400"/>
            <a:ext cx="152400" cy="457200"/>
          </a:xfrm>
          <a:prstGeom prst="rect">
            <a:avLst/>
          </a:prstGeom>
          <a:solidFill>
            <a:srgbClr val="FF99FF">
              <a:alpha val="49803"/>
            </a:srgb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1" name="Google Shape;541;p53"/>
          <p:cNvSpPr/>
          <p:nvPr/>
        </p:nvSpPr>
        <p:spPr>
          <a:xfrm>
            <a:off x="3886200" y="1676400"/>
            <a:ext cx="152400" cy="457200"/>
          </a:xfrm>
          <a:prstGeom prst="rect">
            <a:avLst/>
          </a:prstGeom>
          <a:solidFill>
            <a:srgbClr val="FF99FF">
              <a:alpha val="49803"/>
            </a:srgb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54</a:t>
            </a:fld>
            <a:endParaRPr/>
          </a:p>
        </p:txBody>
      </p:sp>
      <p:sp>
        <p:nvSpPr>
          <p:cNvPr id="547" name="Google Shape;547;p54"/>
          <p:cNvSpPr txBox="1">
            <a:spLocks noGrp="1"/>
          </p:cNvSpPr>
          <p:nvPr>
            <p:ph type="title"/>
          </p:nvPr>
        </p:nvSpPr>
        <p:spPr>
          <a:xfrm>
            <a:off x="2514600" y="152400"/>
            <a:ext cx="7793038" cy="838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N"/>
              <a:t>CSMA/CA with RTS/CTS</a:t>
            </a:r>
            <a:endParaRPr/>
          </a:p>
        </p:txBody>
      </p:sp>
      <p:sp>
        <p:nvSpPr>
          <p:cNvPr id="548" name="Google Shape;548;p54"/>
          <p:cNvSpPr txBox="1">
            <a:spLocks noGrp="1"/>
          </p:cNvSpPr>
          <p:nvPr>
            <p:ph type="body" idx="1"/>
          </p:nvPr>
        </p:nvSpPr>
        <p:spPr>
          <a:xfrm>
            <a:off x="2286000" y="1524000"/>
            <a:ext cx="7696200" cy="41148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folHlink"/>
              </a:buClr>
              <a:buSzPts val="2800"/>
              <a:buChar char="•"/>
            </a:pPr>
            <a:r>
              <a:rPr lang="en-IN">
                <a:solidFill>
                  <a:schemeClr val="folHlink"/>
                </a:solidFill>
              </a:rPr>
              <a:t>Transmitter sends an RTS (request to send) after medium has been idle for time interval more than DIFS.</a:t>
            </a:r>
            <a:endParaRPr/>
          </a:p>
          <a:p>
            <a:pPr marL="228600" lvl="0" indent="-228600" algn="l" rtl="0">
              <a:lnSpc>
                <a:spcPct val="90000"/>
              </a:lnSpc>
              <a:spcBef>
                <a:spcPts val="1000"/>
              </a:spcBef>
              <a:spcAft>
                <a:spcPts val="0"/>
              </a:spcAft>
              <a:buClr>
                <a:schemeClr val="folHlink"/>
              </a:buClr>
              <a:buSzPts val="2800"/>
              <a:buChar char="•"/>
            </a:pPr>
            <a:r>
              <a:rPr lang="en-IN">
                <a:solidFill>
                  <a:schemeClr val="folHlink"/>
                </a:solidFill>
              </a:rPr>
              <a:t>Receiver responds with CTS (clear to send)  after medium has been idle for SIFS.</a:t>
            </a:r>
            <a:endParaRPr/>
          </a:p>
          <a:p>
            <a:pPr marL="228600" lvl="0" indent="-228600" algn="l" rtl="0">
              <a:lnSpc>
                <a:spcPct val="90000"/>
              </a:lnSpc>
              <a:spcBef>
                <a:spcPts val="1000"/>
              </a:spcBef>
              <a:spcAft>
                <a:spcPts val="0"/>
              </a:spcAft>
              <a:buClr>
                <a:schemeClr val="folHlink"/>
              </a:buClr>
              <a:buSzPts val="2800"/>
              <a:buChar char="•"/>
            </a:pPr>
            <a:r>
              <a:rPr lang="en-IN">
                <a:solidFill>
                  <a:schemeClr val="folHlink"/>
                </a:solidFill>
              </a:rPr>
              <a:t>Then Data is exchanged.</a:t>
            </a:r>
            <a:endParaRPr/>
          </a:p>
          <a:p>
            <a:pPr marL="228600" lvl="0" indent="-228600" algn="l" rtl="0">
              <a:lnSpc>
                <a:spcPct val="90000"/>
              </a:lnSpc>
              <a:spcBef>
                <a:spcPts val="1000"/>
              </a:spcBef>
              <a:spcAft>
                <a:spcPts val="0"/>
              </a:spcAft>
              <a:buClr>
                <a:schemeClr val="folHlink"/>
              </a:buClr>
              <a:buSzPts val="2800"/>
              <a:buChar char="•"/>
            </a:pPr>
            <a:r>
              <a:rPr lang="en-IN">
                <a:solidFill>
                  <a:schemeClr val="folHlink"/>
                </a:solidFill>
              </a:rPr>
              <a:t>RTS/CTS is used for reserving channel for data transmission so that the collision can only occur in control message.</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55</a:t>
            </a:fld>
            <a:endParaRPr/>
          </a:p>
        </p:txBody>
      </p:sp>
      <p:sp>
        <p:nvSpPr>
          <p:cNvPr id="554" name="Google Shape;554;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N"/>
              <a:t>CSMA/CA with RTS/CTS (Cont’d)</a:t>
            </a:r>
            <a:endParaRPr/>
          </a:p>
        </p:txBody>
      </p:sp>
      <p:cxnSp>
        <p:nvCxnSpPr>
          <p:cNvPr id="555" name="Google Shape;555;p55"/>
          <p:cNvCxnSpPr/>
          <p:nvPr/>
        </p:nvCxnSpPr>
        <p:spPr>
          <a:xfrm>
            <a:off x="2438400" y="2133600"/>
            <a:ext cx="7620000" cy="0"/>
          </a:xfrm>
          <a:prstGeom prst="straightConnector1">
            <a:avLst/>
          </a:prstGeom>
          <a:noFill/>
          <a:ln w="9525" cap="flat" cmpd="sng">
            <a:solidFill>
              <a:schemeClr val="dk1"/>
            </a:solidFill>
            <a:prstDash val="solid"/>
            <a:round/>
            <a:headEnd type="none" w="med" len="med"/>
            <a:tailEnd type="triangle" w="med" len="med"/>
          </a:ln>
        </p:spPr>
      </p:cxnSp>
      <p:cxnSp>
        <p:nvCxnSpPr>
          <p:cNvPr id="556" name="Google Shape;556;p55"/>
          <p:cNvCxnSpPr/>
          <p:nvPr/>
        </p:nvCxnSpPr>
        <p:spPr>
          <a:xfrm>
            <a:off x="4191000" y="1676400"/>
            <a:ext cx="0" cy="3409950"/>
          </a:xfrm>
          <a:prstGeom prst="straightConnector1">
            <a:avLst/>
          </a:prstGeom>
          <a:noFill/>
          <a:ln w="9525" cap="flat" cmpd="sng">
            <a:solidFill>
              <a:schemeClr val="dk1"/>
            </a:solidFill>
            <a:prstDash val="dash"/>
            <a:round/>
            <a:headEnd type="none" w="med" len="med"/>
            <a:tailEnd type="none" w="med" len="med"/>
          </a:ln>
        </p:spPr>
      </p:cxnSp>
      <p:cxnSp>
        <p:nvCxnSpPr>
          <p:cNvPr id="557" name="Google Shape;557;p55"/>
          <p:cNvCxnSpPr/>
          <p:nvPr/>
        </p:nvCxnSpPr>
        <p:spPr>
          <a:xfrm>
            <a:off x="2565400" y="1676400"/>
            <a:ext cx="0" cy="457200"/>
          </a:xfrm>
          <a:prstGeom prst="straightConnector1">
            <a:avLst/>
          </a:prstGeom>
          <a:noFill/>
          <a:ln w="9525" cap="flat" cmpd="sng">
            <a:solidFill>
              <a:schemeClr val="dk1"/>
            </a:solidFill>
            <a:prstDash val="dash"/>
            <a:round/>
            <a:headEnd type="none" w="med" len="med"/>
            <a:tailEnd type="none" w="med" len="med"/>
          </a:ln>
        </p:spPr>
      </p:cxnSp>
      <p:cxnSp>
        <p:nvCxnSpPr>
          <p:cNvPr id="558" name="Google Shape;558;p55"/>
          <p:cNvCxnSpPr/>
          <p:nvPr/>
        </p:nvCxnSpPr>
        <p:spPr>
          <a:xfrm>
            <a:off x="2552700" y="1905000"/>
            <a:ext cx="914400" cy="0"/>
          </a:xfrm>
          <a:prstGeom prst="straightConnector1">
            <a:avLst/>
          </a:prstGeom>
          <a:noFill/>
          <a:ln w="9525" cap="flat" cmpd="sng">
            <a:solidFill>
              <a:schemeClr val="dk1"/>
            </a:solidFill>
            <a:prstDash val="solid"/>
            <a:round/>
            <a:headEnd type="triangle" w="med" len="med"/>
            <a:tailEnd type="triangle" w="med" len="med"/>
          </a:ln>
        </p:spPr>
      </p:cxnSp>
      <p:sp>
        <p:nvSpPr>
          <p:cNvPr id="559" name="Google Shape;559;p55"/>
          <p:cNvSpPr txBox="1"/>
          <p:nvPr/>
        </p:nvSpPr>
        <p:spPr>
          <a:xfrm>
            <a:off x="2857500" y="1524000"/>
            <a:ext cx="609600" cy="304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400">
                <a:solidFill>
                  <a:schemeClr val="folHlink"/>
                </a:solidFill>
                <a:latin typeface="Times New Roman"/>
                <a:ea typeface="Times New Roman"/>
                <a:cs typeface="Times New Roman"/>
                <a:sym typeface="Times New Roman"/>
              </a:rPr>
              <a:t>DIFS</a:t>
            </a:r>
            <a:endParaRPr/>
          </a:p>
        </p:txBody>
      </p:sp>
      <p:cxnSp>
        <p:nvCxnSpPr>
          <p:cNvPr id="560" name="Google Shape;560;p55"/>
          <p:cNvCxnSpPr/>
          <p:nvPr/>
        </p:nvCxnSpPr>
        <p:spPr>
          <a:xfrm>
            <a:off x="4191000" y="1828800"/>
            <a:ext cx="0" cy="533400"/>
          </a:xfrm>
          <a:prstGeom prst="straightConnector1">
            <a:avLst/>
          </a:prstGeom>
          <a:noFill/>
          <a:ln w="9525" cap="flat" cmpd="sng">
            <a:solidFill>
              <a:schemeClr val="dk1"/>
            </a:solidFill>
            <a:prstDash val="dash"/>
            <a:round/>
            <a:headEnd type="none" w="med" len="med"/>
            <a:tailEnd type="none" w="med" len="med"/>
          </a:ln>
        </p:spPr>
      </p:cxnSp>
      <p:cxnSp>
        <p:nvCxnSpPr>
          <p:cNvPr id="561" name="Google Shape;561;p55"/>
          <p:cNvCxnSpPr/>
          <p:nvPr/>
        </p:nvCxnSpPr>
        <p:spPr>
          <a:xfrm>
            <a:off x="3124200" y="3200400"/>
            <a:ext cx="7010400" cy="0"/>
          </a:xfrm>
          <a:prstGeom prst="straightConnector1">
            <a:avLst/>
          </a:prstGeom>
          <a:noFill/>
          <a:ln w="9525" cap="flat" cmpd="sng">
            <a:solidFill>
              <a:schemeClr val="dk1"/>
            </a:solidFill>
            <a:prstDash val="solid"/>
            <a:round/>
            <a:headEnd type="none" w="med" len="med"/>
            <a:tailEnd type="triangle" w="med" len="med"/>
          </a:ln>
        </p:spPr>
      </p:cxnSp>
      <p:cxnSp>
        <p:nvCxnSpPr>
          <p:cNvPr id="562" name="Google Shape;562;p55"/>
          <p:cNvCxnSpPr/>
          <p:nvPr/>
        </p:nvCxnSpPr>
        <p:spPr>
          <a:xfrm>
            <a:off x="4572000" y="2133600"/>
            <a:ext cx="0" cy="1066800"/>
          </a:xfrm>
          <a:prstGeom prst="straightConnector1">
            <a:avLst/>
          </a:prstGeom>
          <a:noFill/>
          <a:ln w="9525" cap="flat" cmpd="sng">
            <a:solidFill>
              <a:schemeClr val="dk1"/>
            </a:solidFill>
            <a:prstDash val="dash"/>
            <a:round/>
            <a:headEnd type="none" w="med" len="med"/>
            <a:tailEnd type="none" w="med" len="med"/>
          </a:ln>
        </p:spPr>
      </p:cxnSp>
      <p:cxnSp>
        <p:nvCxnSpPr>
          <p:cNvPr id="563" name="Google Shape;563;p55"/>
          <p:cNvCxnSpPr/>
          <p:nvPr/>
        </p:nvCxnSpPr>
        <p:spPr>
          <a:xfrm>
            <a:off x="7239000" y="3009900"/>
            <a:ext cx="0" cy="838200"/>
          </a:xfrm>
          <a:prstGeom prst="straightConnector1">
            <a:avLst/>
          </a:prstGeom>
          <a:noFill/>
          <a:ln w="9525" cap="flat" cmpd="sng">
            <a:solidFill>
              <a:schemeClr val="dk1"/>
            </a:solidFill>
            <a:prstDash val="dash"/>
            <a:round/>
            <a:headEnd type="none" w="med" len="med"/>
            <a:tailEnd type="none" w="med" len="med"/>
          </a:ln>
        </p:spPr>
      </p:cxnSp>
      <p:cxnSp>
        <p:nvCxnSpPr>
          <p:cNvPr id="564" name="Google Shape;564;p55"/>
          <p:cNvCxnSpPr/>
          <p:nvPr/>
        </p:nvCxnSpPr>
        <p:spPr>
          <a:xfrm>
            <a:off x="4191000" y="2362200"/>
            <a:ext cx="381000" cy="0"/>
          </a:xfrm>
          <a:prstGeom prst="straightConnector1">
            <a:avLst/>
          </a:prstGeom>
          <a:noFill/>
          <a:ln w="9525" cap="flat" cmpd="sng">
            <a:solidFill>
              <a:schemeClr val="dk1"/>
            </a:solidFill>
            <a:prstDash val="solid"/>
            <a:round/>
            <a:headEnd type="triangle" w="med" len="med"/>
            <a:tailEnd type="triangle" w="med" len="med"/>
          </a:ln>
        </p:spPr>
      </p:cxnSp>
      <p:cxnSp>
        <p:nvCxnSpPr>
          <p:cNvPr id="565" name="Google Shape;565;p55"/>
          <p:cNvCxnSpPr/>
          <p:nvPr/>
        </p:nvCxnSpPr>
        <p:spPr>
          <a:xfrm>
            <a:off x="7239000" y="3429000"/>
            <a:ext cx="914400" cy="0"/>
          </a:xfrm>
          <a:prstGeom prst="straightConnector1">
            <a:avLst/>
          </a:prstGeom>
          <a:noFill/>
          <a:ln w="9525" cap="flat" cmpd="sng">
            <a:solidFill>
              <a:schemeClr val="dk1"/>
            </a:solidFill>
            <a:prstDash val="solid"/>
            <a:round/>
            <a:headEnd type="triangle" w="med" len="med"/>
            <a:tailEnd type="triangle" w="med" len="med"/>
          </a:ln>
        </p:spPr>
      </p:cxnSp>
      <p:cxnSp>
        <p:nvCxnSpPr>
          <p:cNvPr id="566" name="Google Shape;566;p55"/>
          <p:cNvCxnSpPr/>
          <p:nvPr/>
        </p:nvCxnSpPr>
        <p:spPr>
          <a:xfrm>
            <a:off x="3200400" y="4648200"/>
            <a:ext cx="6934200" cy="0"/>
          </a:xfrm>
          <a:prstGeom prst="straightConnector1">
            <a:avLst/>
          </a:prstGeom>
          <a:noFill/>
          <a:ln w="9525" cap="flat" cmpd="sng">
            <a:solidFill>
              <a:schemeClr val="dk1"/>
            </a:solidFill>
            <a:prstDash val="solid"/>
            <a:round/>
            <a:headEnd type="none" w="med" len="med"/>
            <a:tailEnd type="triangle" w="med" len="med"/>
          </a:ln>
        </p:spPr>
      </p:cxnSp>
      <p:cxnSp>
        <p:nvCxnSpPr>
          <p:cNvPr id="567" name="Google Shape;567;p55"/>
          <p:cNvCxnSpPr/>
          <p:nvPr/>
        </p:nvCxnSpPr>
        <p:spPr>
          <a:xfrm>
            <a:off x="8077200" y="3200400"/>
            <a:ext cx="0" cy="1828800"/>
          </a:xfrm>
          <a:prstGeom prst="straightConnector1">
            <a:avLst/>
          </a:prstGeom>
          <a:noFill/>
          <a:ln w="9525" cap="flat" cmpd="sng">
            <a:solidFill>
              <a:schemeClr val="dk1"/>
            </a:solidFill>
            <a:prstDash val="dash"/>
            <a:round/>
            <a:headEnd type="none" w="med" len="med"/>
            <a:tailEnd type="none" w="med" len="med"/>
          </a:ln>
        </p:spPr>
      </p:cxnSp>
      <p:cxnSp>
        <p:nvCxnSpPr>
          <p:cNvPr id="568" name="Google Shape;568;p55"/>
          <p:cNvCxnSpPr/>
          <p:nvPr/>
        </p:nvCxnSpPr>
        <p:spPr>
          <a:xfrm>
            <a:off x="8839200" y="3962400"/>
            <a:ext cx="0" cy="381000"/>
          </a:xfrm>
          <a:prstGeom prst="straightConnector1">
            <a:avLst/>
          </a:prstGeom>
          <a:noFill/>
          <a:ln w="9525" cap="flat" cmpd="sng">
            <a:solidFill>
              <a:schemeClr val="dk1"/>
            </a:solidFill>
            <a:prstDash val="dash"/>
            <a:round/>
            <a:headEnd type="none" w="med" len="med"/>
            <a:tailEnd type="none" w="med" len="med"/>
          </a:ln>
        </p:spPr>
      </p:cxnSp>
      <p:cxnSp>
        <p:nvCxnSpPr>
          <p:cNvPr id="569" name="Google Shape;569;p55"/>
          <p:cNvCxnSpPr/>
          <p:nvPr/>
        </p:nvCxnSpPr>
        <p:spPr>
          <a:xfrm>
            <a:off x="8077200" y="4038600"/>
            <a:ext cx="762000" cy="0"/>
          </a:xfrm>
          <a:prstGeom prst="straightConnector1">
            <a:avLst/>
          </a:prstGeom>
          <a:noFill/>
          <a:ln w="9525" cap="flat" cmpd="sng">
            <a:solidFill>
              <a:schemeClr val="dk1"/>
            </a:solidFill>
            <a:prstDash val="solid"/>
            <a:round/>
            <a:headEnd type="triangle" w="med" len="med"/>
            <a:tailEnd type="triangle" w="med" len="med"/>
          </a:ln>
        </p:spPr>
      </p:cxnSp>
      <p:sp>
        <p:nvSpPr>
          <p:cNvPr id="570" name="Google Shape;570;p55"/>
          <p:cNvSpPr/>
          <p:nvPr/>
        </p:nvSpPr>
        <p:spPr>
          <a:xfrm>
            <a:off x="8077200" y="4191001"/>
            <a:ext cx="152400" cy="466725"/>
          </a:xfrm>
          <a:prstGeom prst="rect">
            <a:avLst/>
          </a:prstGeom>
          <a:solidFill>
            <a:srgbClr val="FF99FF">
              <a:alpha val="49803"/>
            </a:srgb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571" name="Google Shape;571;p55"/>
          <p:cNvSpPr/>
          <p:nvPr/>
        </p:nvSpPr>
        <p:spPr>
          <a:xfrm>
            <a:off x="8686800" y="4191001"/>
            <a:ext cx="152400" cy="466725"/>
          </a:xfrm>
          <a:prstGeom prst="rect">
            <a:avLst/>
          </a:prstGeom>
          <a:solidFill>
            <a:srgbClr val="FF99FF">
              <a:alpha val="49803"/>
            </a:srgb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 name="Google Shape;572;p55"/>
          <p:cNvSpPr/>
          <p:nvPr/>
        </p:nvSpPr>
        <p:spPr>
          <a:xfrm>
            <a:off x="8382000" y="4191001"/>
            <a:ext cx="152400" cy="466725"/>
          </a:xfrm>
          <a:prstGeom prst="rect">
            <a:avLst/>
          </a:prstGeom>
          <a:solidFill>
            <a:srgbClr val="FF99FF">
              <a:alpha val="49803"/>
            </a:srgb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3" name="Google Shape;573;p55"/>
          <p:cNvSpPr/>
          <p:nvPr/>
        </p:nvSpPr>
        <p:spPr>
          <a:xfrm>
            <a:off x="8534400" y="4191001"/>
            <a:ext cx="152400" cy="466725"/>
          </a:xfrm>
          <a:prstGeom prst="rect">
            <a:avLst/>
          </a:prstGeom>
          <a:solidFill>
            <a:srgbClr val="FF99FF">
              <a:alpha val="49803"/>
            </a:srgb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4" name="Google Shape;574;p55"/>
          <p:cNvSpPr/>
          <p:nvPr/>
        </p:nvSpPr>
        <p:spPr>
          <a:xfrm>
            <a:off x="8229600" y="4191001"/>
            <a:ext cx="152400" cy="466725"/>
          </a:xfrm>
          <a:prstGeom prst="rect">
            <a:avLst/>
          </a:prstGeom>
          <a:solidFill>
            <a:srgbClr val="FF99FF">
              <a:alpha val="49803"/>
            </a:srgb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5" name="Google Shape;575;p55"/>
          <p:cNvSpPr txBox="1"/>
          <p:nvPr/>
        </p:nvSpPr>
        <p:spPr>
          <a:xfrm>
            <a:off x="8839200" y="4191000"/>
            <a:ext cx="1828800" cy="369332"/>
          </a:xfrm>
          <a:prstGeom prst="rect">
            <a:avLst/>
          </a:prstGeom>
          <a:solidFill>
            <a:srgbClr val="CCFFFF">
              <a:alpha val="49803"/>
            </a:srgb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800">
                <a:solidFill>
                  <a:schemeClr val="dk1"/>
                </a:solidFill>
                <a:latin typeface="Times New Roman"/>
                <a:ea typeface="Times New Roman"/>
                <a:cs typeface="Times New Roman"/>
                <a:sym typeface="Times New Roman"/>
              </a:rPr>
              <a:t>Next Frame</a:t>
            </a:r>
            <a:endParaRPr/>
          </a:p>
        </p:txBody>
      </p:sp>
      <p:sp>
        <p:nvSpPr>
          <p:cNvPr id="576" name="Google Shape;576;p55"/>
          <p:cNvSpPr txBox="1"/>
          <p:nvPr/>
        </p:nvSpPr>
        <p:spPr>
          <a:xfrm>
            <a:off x="4572000" y="2895601"/>
            <a:ext cx="533400" cy="314325"/>
          </a:xfrm>
          <a:prstGeom prst="rect">
            <a:avLst/>
          </a:prstGeom>
          <a:solidFill>
            <a:srgbClr val="CCFFFF">
              <a:alpha val="49803"/>
            </a:srgbClr>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400">
                <a:solidFill>
                  <a:schemeClr val="dk1"/>
                </a:solidFill>
                <a:latin typeface="Times New Roman"/>
                <a:ea typeface="Times New Roman"/>
                <a:cs typeface="Times New Roman"/>
                <a:sym typeface="Times New Roman"/>
              </a:rPr>
              <a:t>CTS</a:t>
            </a:r>
            <a:endParaRPr/>
          </a:p>
        </p:txBody>
      </p:sp>
      <p:sp>
        <p:nvSpPr>
          <p:cNvPr id="577" name="Google Shape;577;p55"/>
          <p:cNvSpPr txBox="1"/>
          <p:nvPr/>
        </p:nvSpPr>
        <p:spPr>
          <a:xfrm>
            <a:off x="3581400" y="1828801"/>
            <a:ext cx="609600" cy="314325"/>
          </a:xfrm>
          <a:prstGeom prst="rect">
            <a:avLst/>
          </a:prstGeom>
          <a:solidFill>
            <a:srgbClr val="CCFFFF">
              <a:alpha val="49803"/>
            </a:srgbClr>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400">
                <a:solidFill>
                  <a:schemeClr val="dk1"/>
                </a:solidFill>
                <a:latin typeface="Times New Roman"/>
                <a:ea typeface="Times New Roman"/>
                <a:cs typeface="Times New Roman"/>
                <a:sym typeface="Times New Roman"/>
              </a:rPr>
              <a:t>RTS</a:t>
            </a:r>
            <a:endParaRPr/>
          </a:p>
        </p:txBody>
      </p:sp>
      <p:sp>
        <p:nvSpPr>
          <p:cNvPr id="578" name="Google Shape;578;p55"/>
          <p:cNvSpPr txBox="1"/>
          <p:nvPr/>
        </p:nvSpPr>
        <p:spPr>
          <a:xfrm>
            <a:off x="2362200" y="4419601"/>
            <a:ext cx="838200" cy="396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000">
                <a:solidFill>
                  <a:schemeClr val="folHlink"/>
                </a:solidFill>
                <a:latin typeface="Times New Roman"/>
                <a:ea typeface="Times New Roman"/>
                <a:cs typeface="Times New Roman"/>
                <a:sym typeface="Times New Roman"/>
              </a:rPr>
              <a:t>Other</a:t>
            </a:r>
            <a:endParaRPr/>
          </a:p>
        </p:txBody>
      </p:sp>
      <p:sp>
        <p:nvSpPr>
          <p:cNvPr id="579" name="Google Shape;579;p55"/>
          <p:cNvSpPr txBox="1"/>
          <p:nvPr/>
        </p:nvSpPr>
        <p:spPr>
          <a:xfrm>
            <a:off x="1638300" y="1828801"/>
            <a:ext cx="91440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000">
                <a:solidFill>
                  <a:schemeClr val="folHlink"/>
                </a:solidFill>
                <a:latin typeface="Times New Roman"/>
                <a:ea typeface="Times New Roman"/>
                <a:cs typeface="Times New Roman"/>
                <a:sym typeface="Times New Roman"/>
              </a:rPr>
              <a:t>Source</a:t>
            </a:r>
            <a:endParaRPr/>
          </a:p>
        </p:txBody>
      </p:sp>
      <p:sp>
        <p:nvSpPr>
          <p:cNvPr id="580" name="Google Shape;580;p55"/>
          <p:cNvSpPr txBox="1"/>
          <p:nvPr/>
        </p:nvSpPr>
        <p:spPr>
          <a:xfrm>
            <a:off x="1752600" y="2971801"/>
            <a:ext cx="137160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000">
                <a:solidFill>
                  <a:schemeClr val="folHlink"/>
                </a:solidFill>
                <a:latin typeface="Times New Roman"/>
                <a:ea typeface="Times New Roman"/>
                <a:cs typeface="Times New Roman"/>
                <a:sym typeface="Times New Roman"/>
              </a:rPr>
              <a:t>Destination</a:t>
            </a:r>
            <a:endParaRPr/>
          </a:p>
        </p:txBody>
      </p:sp>
      <p:sp>
        <p:nvSpPr>
          <p:cNvPr id="581" name="Google Shape;581;p55"/>
          <p:cNvSpPr txBox="1"/>
          <p:nvPr/>
        </p:nvSpPr>
        <p:spPr>
          <a:xfrm>
            <a:off x="7391400" y="3505200"/>
            <a:ext cx="685800" cy="304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400">
                <a:solidFill>
                  <a:schemeClr val="folHlink"/>
                </a:solidFill>
                <a:latin typeface="Times New Roman"/>
                <a:ea typeface="Times New Roman"/>
                <a:cs typeface="Times New Roman"/>
                <a:sym typeface="Times New Roman"/>
              </a:rPr>
              <a:t>DIFS </a:t>
            </a:r>
            <a:endParaRPr/>
          </a:p>
        </p:txBody>
      </p:sp>
      <p:sp>
        <p:nvSpPr>
          <p:cNvPr id="582" name="Google Shape;582;p55"/>
          <p:cNvSpPr txBox="1"/>
          <p:nvPr/>
        </p:nvSpPr>
        <p:spPr>
          <a:xfrm>
            <a:off x="3962400" y="2362200"/>
            <a:ext cx="838200" cy="304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400">
                <a:solidFill>
                  <a:schemeClr val="folHlink"/>
                </a:solidFill>
                <a:latin typeface="Times New Roman"/>
                <a:ea typeface="Times New Roman"/>
                <a:cs typeface="Times New Roman"/>
                <a:sym typeface="Times New Roman"/>
              </a:rPr>
              <a:t>SIFS</a:t>
            </a:r>
            <a:endParaRPr/>
          </a:p>
        </p:txBody>
      </p:sp>
      <p:sp>
        <p:nvSpPr>
          <p:cNvPr id="583" name="Google Shape;583;p55"/>
          <p:cNvSpPr txBox="1"/>
          <p:nvPr/>
        </p:nvSpPr>
        <p:spPr>
          <a:xfrm>
            <a:off x="8077200" y="3657601"/>
            <a:ext cx="2057400" cy="3667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800">
                <a:solidFill>
                  <a:schemeClr val="folHlink"/>
                </a:solidFill>
                <a:latin typeface="Times New Roman"/>
                <a:ea typeface="Times New Roman"/>
                <a:cs typeface="Times New Roman"/>
                <a:sym typeface="Times New Roman"/>
              </a:rPr>
              <a:t>Contention window</a:t>
            </a:r>
            <a:endParaRPr/>
          </a:p>
        </p:txBody>
      </p:sp>
      <p:cxnSp>
        <p:nvCxnSpPr>
          <p:cNvPr id="584" name="Google Shape;584;p55"/>
          <p:cNvCxnSpPr/>
          <p:nvPr/>
        </p:nvCxnSpPr>
        <p:spPr>
          <a:xfrm>
            <a:off x="4191000" y="4876800"/>
            <a:ext cx="3886200" cy="0"/>
          </a:xfrm>
          <a:prstGeom prst="straightConnector1">
            <a:avLst/>
          </a:prstGeom>
          <a:noFill/>
          <a:ln w="9525" cap="flat" cmpd="sng">
            <a:solidFill>
              <a:schemeClr val="dk1"/>
            </a:solidFill>
            <a:prstDash val="solid"/>
            <a:round/>
            <a:headEnd type="triangle" w="med" len="med"/>
            <a:tailEnd type="triangle" w="med" len="med"/>
          </a:ln>
        </p:spPr>
      </p:cxnSp>
      <p:cxnSp>
        <p:nvCxnSpPr>
          <p:cNvPr id="585" name="Google Shape;585;p55"/>
          <p:cNvCxnSpPr/>
          <p:nvPr/>
        </p:nvCxnSpPr>
        <p:spPr>
          <a:xfrm>
            <a:off x="8077200" y="4876800"/>
            <a:ext cx="2590800" cy="0"/>
          </a:xfrm>
          <a:prstGeom prst="straightConnector1">
            <a:avLst/>
          </a:prstGeom>
          <a:noFill/>
          <a:ln w="9525" cap="flat" cmpd="sng">
            <a:solidFill>
              <a:schemeClr val="dk1"/>
            </a:solidFill>
            <a:prstDash val="solid"/>
            <a:round/>
            <a:headEnd type="triangle" w="med" len="med"/>
            <a:tailEnd type="triangle" w="med" len="med"/>
          </a:ln>
        </p:spPr>
      </p:cxnSp>
      <p:sp>
        <p:nvSpPr>
          <p:cNvPr id="586" name="Google Shape;586;p55"/>
          <p:cNvSpPr txBox="1"/>
          <p:nvPr/>
        </p:nvSpPr>
        <p:spPr>
          <a:xfrm>
            <a:off x="4419600" y="5029201"/>
            <a:ext cx="2362200" cy="3667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800">
                <a:solidFill>
                  <a:schemeClr val="folHlink"/>
                </a:solidFill>
                <a:latin typeface="Times New Roman"/>
                <a:ea typeface="Times New Roman"/>
                <a:cs typeface="Times New Roman"/>
                <a:sym typeface="Times New Roman"/>
              </a:rPr>
              <a:t>Defer access</a:t>
            </a:r>
            <a:endParaRPr/>
          </a:p>
        </p:txBody>
      </p:sp>
      <p:sp>
        <p:nvSpPr>
          <p:cNvPr id="587" name="Google Shape;587;p55"/>
          <p:cNvSpPr txBox="1"/>
          <p:nvPr/>
        </p:nvSpPr>
        <p:spPr>
          <a:xfrm>
            <a:off x="7924800" y="4953001"/>
            <a:ext cx="2133600" cy="3667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800">
                <a:solidFill>
                  <a:schemeClr val="folHlink"/>
                </a:solidFill>
                <a:latin typeface="Times New Roman"/>
                <a:ea typeface="Times New Roman"/>
                <a:cs typeface="Times New Roman"/>
                <a:sym typeface="Times New Roman"/>
              </a:rPr>
              <a:t>Backoff after defer</a:t>
            </a:r>
            <a:endParaRPr/>
          </a:p>
        </p:txBody>
      </p:sp>
      <p:cxnSp>
        <p:nvCxnSpPr>
          <p:cNvPr id="588" name="Google Shape;588;p55"/>
          <p:cNvCxnSpPr/>
          <p:nvPr/>
        </p:nvCxnSpPr>
        <p:spPr>
          <a:xfrm>
            <a:off x="8458200" y="4191000"/>
            <a:ext cx="1676400" cy="1588"/>
          </a:xfrm>
          <a:prstGeom prst="straightConnector1">
            <a:avLst/>
          </a:prstGeom>
          <a:noFill/>
          <a:ln w="9525" cap="flat" cmpd="sng">
            <a:solidFill>
              <a:schemeClr val="dk1"/>
            </a:solidFill>
            <a:prstDash val="solid"/>
            <a:round/>
            <a:headEnd type="none" w="med" len="med"/>
            <a:tailEnd type="none" w="med" len="med"/>
          </a:ln>
        </p:spPr>
      </p:cxnSp>
      <p:cxnSp>
        <p:nvCxnSpPr>
          <p:cNvPr id="589" name="Google Shape;589;p55"/>
          <p:cNvCxnSpPr/>
          <p:nvPr/>
        </p:nvCxnSpPr>
        <p:spPr>
          <a:xfrm>
            <a:off x="5105400" y="1752600"/>
            <a:ext cx="0" cy="1447800"/>
          </a:xfrm>
          <a:prstGeom prst="straightConnector1">
            <a:avLst/>
          </a:prstGeom>
          <a:noFill/>
          <a:ln w="9525" cap="flat" cmpd="sng">
            <a:solidFill>
              <a:schemeClr val="dk1"/>
            </a:solidFill>
            <a:prstDash val="dash"/>
            <a:round/>
            <a:headEnd type="none" w="med" len="med"/>
            <a:tailEnd type="none" w="med" len="med"/>
          </a:ln>
        </p:spPr>
      </p:cxnSp>
      <p:cxnSp>
        <p:nvCxnSpPr>
          <p:cNvPr id="590" name="Google Shape;590;p55"/>
          <p:cNvCxnSpPr/>
          <p:nvPr/>
        </p:nvCxnSpPr>
        <p:spPr>
          <a:xfrm>
            <a:off x="5105400" y="1905000"/>
            <a:ext cx="381000" cy="0"/>
          </a:xfrm>
          <a:prstGeom prst="straightConnector1">
            <a:avLst/>
          </a:prstGeom>
          <a:noFill/>
          <a:ln w="9525" cap="flat" cmpd="sng">
            <a:solidFill>
              <a:schemeClr val="dk1"/>
            </a:solidFill>
            <a:prstDash val="solid"/>
            <a:round/>
            <a:headEnd type="triangle" w="med" len="med"/>
            <a:tailEnd type="triangle" w="med" len="med"/>
          </a:ln>
        </p:spPr>
      </p:cxnSp>
      <p:sp>
        <p:nvSpPr>
          <p:cNvPr id="591" name="Google Shape;591;p55"/>
          <p:cNvSpPr txBox="1"/>
          <p:nvPr/>
        </p:nvSpPr>
        <p:spPr>
          <a:xfrm>
            <a:off x="4876800" y="1600200"/>
            <a:ext cx="838200" cy="304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400">
                <a:solidFill>
                  <a:schemeClr val="folHlink"/>
                </a:solidFill>
                <a:latin typeface="Times New Roman"/>
                <a:ea typeface="Times New Roman"/>
                <a:cs typeface="Times New Roman"/>
                <a:sym typeface="Times New Roman"/>
              </a:rPr>
              <a:t>SIFS</a:t>
            </a:r>
            <a:endParaRPr/>
          </a:p>
        </p:txBody>
      </p:sp>
      <p:sp>
        <p:nvSpPr>
          <p:cNvPr id="592" name="Google Shape;592;p55"/>
          <p:cNvSpPr txBox="1"/>
          <p:nvPr/>
        </p:nvSpPr>
        <p:spPr>
          <a:xfrm>
            <a:off x="5486400" y="1752600"/>
            <a:ext cx="762000" cy="376238"/>
          </a:xfrm>
          <a:prstGeom prst="rect">
            <a:avLst/>
          </a:prstGeom>
          <a:solidFill>
            <a:srgbClr val="CCFFFF">
              <a:alpha val="49803"/>
            </a:srgbClr>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800">
                <a:solidFill>
                  <a:schemeClr val="dk1"/>
                </a:solidFill>
                <a:latin typeface="Times New Roman"/>
                <a:ea typeface="Times New Roman"/>
                <a:cs typeface="Times New Roman"/>
                <a:sym typeface="Times New Roman"/>
              </a:rPr>
              <a:t>Data</a:t>
            </a:r>
            <a:endParaRPr/>
          </a:p>
        </p:txBody>
      </p:sp>
      <p:cxnSp>
        <p:nvCxnSpPr>
          <p:cNvPr id="593" name="Google Shape;593;p55"/>
          <p:cNvCxnSpPr/>
          <p:nvPr/>
        </p:nvCxnSpPr>
        <p:spPr>
          <a:xfrm>
            <a:off x="6248400" y="1828800"/>
            <a:ext cx="0" cy="533400"/>
          </a:xfrm>
          <a:prstGeom prst="straightConnector1">
            <a:avLst/>
          </a:prstGeom>
          <a:noFill/>
          <a:ln w="9525" cap="flat" cmpd="sng">
            <a:solidFill>
              <a:schemeClr val="dk1"/>
            </a:solidFill>
            <a:prstDash val="dash"/>
            <a:round/>
            <a:headEnd type="none" w="med" len="med"/>
            <a:tailEnd type="none" w="med" len="med"/>
          </a:ln>
        </p:spPr>
      </p:cxnSp>
      <p:sp>
        <p:nvSpPr>
          <p:cNvPr id="594" name="Google Shape;594;p55"/>
          <p:cNvSpPr txBox="1"/>
          <p:nvPr/>
        </p:nvSpPr>
        <p:spPr>
          <a:xfrm>
            <a:off x="6096000" y="2438400"/>
            <a:ext cx="685800" cy="304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400">
                <a:solidFill>
                  <a:schemeClr val="folHlink"/>
                </a:solidFill>
                <a:latin typeface="Times New Roman"/>
                <a:ea typeface="Times New Roman"/>
                <a:cs typeface="Times New Roman"/>
                <a:sym typeface="Times New Roman"/>
              </a:rPr>
              <a:t>SIFS</a:t>
            </a:r>
            <a:endParaRPr/>
          </a:p>
        </p:txBody>
      </p:sp>
      <p:cxnSp>
        <p:nvCxnSpPr>
          <p:cNvPr id="595" name="Google Shape;595;p55"/>
          <p:cNvCxnSpPr/>
          <p:nvPr/>
        </p:nvCxnSpPr>
        <p:spPr>
          <a:xfrm>
            <a:off x="6248400" y="2362200"/>
            <a:ext cx="381000" cy="0"/>
          </a:xfrm>
          <a:prstGeom prst="straightConnector1">
            <a:avLst/>
          </a:prstGeom>
          <a:noFill/>
          <a:ln w="9525" cap="flat" cmpd="sng">
            <a:solidFill>
              <a:schemeClr val="dk1"/>
            </a:solidFill>
            <a:prstDash val="solid"/>
            <a:round/>
            <a:headEnd type="triangle" w="med" len="med"/>
            <a:tailEnd type="triangle" w="med" len="med"/>
          </a:ln>
        </p:spPr>
      </p:cxnSp>
      <p:cxnSp>
        <p:nvCxnSpPr>
          <p:cNvPr id="596" name="Google Shape;596;p55"/>
          <p:cNvCxnSpPr/>
          <p:nvPr/>
        </p:nvCxnSpPr>
        <p:spPr>
          <a:xfrm>
            <a:off x="6629400" y="2133600"/>
            <a:ext cx="0" cy="1066800"/>
          </a:xfrm>
          <a:prstGeom prst="straightConnector1">
            <a:avLst/>
          </a:prstGeom>
          <a:noFill/>
          <a:ln w="9525" cap="flat" cmpd="sng">
            <a:solidFill>
              <a:schemeClr val="dk1"/>
            </a:solidFill>
            <a:prstDash val="dash"/>
            <a:round/>
            <a:headEnd type="none" w="med" len="med"/>
            <a:tailEnd type="none" w="med" len="med"/>
          </a:ln>
        </p:spPr>
      </p:cxnSp>
      <p:sp>
        <p:nvSpPr>
          <p:cNvPr id="597" name="Google Shape;597;p55"/>
          <p:cNvSpPr txBox="1"/>
          <p:nvPr/>
        </p:nvSpPr>
        <p:spPr>
          <a:xfrm>
            <a:off x="6629400" y="2895601"/>
            <a:ext cx="609600" cy="314325"/>
          </a:xfrm>
          <a:prstGeom prst="rect">
            <a:avLst/>
          </a:prstGeom>
          <a:solidFill>
            <a:srgbClr val="CCFFFF">
              <a:alpha val="49803"/>
            </a:srgbClr>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400">
                <a:solidFill>
                  <a:schemeClr val="dk1"/>
                </a:solidFill>
                <a:latin typeface="Times New Roman"/>
                <a:ea typeface="Times New Roman"/>
                <a:cs typeface="Times New Roman"/>
                <a:sym typeface="Times New Roman"/>
              </a:rPr>
              <a:t>ACK</a:t>
            </a:r>
            <a:endParaRPr/>
          </a:p>
        </p:txBody>
      </p:sp>
      <p:sp>
        <p:nvSpPr>
          <p:cNvPr id="598" name="Google Shape;598;p55"/>
          <p:cNvSpPr txBox="1"/>
          <p:nvPr/>
        </p:nvSpPr>
        <p:spPr>
          <a:xfrm>
            <a:off x="9677400" y="1676401"/>
            <a:ext cx="762000" cy="396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000">
                <a:solidFill>
                  <a:schemeClr val="folHlink"/>
                </a:solidFill>
                <a:latin typeface="Times New Roman"/>
                <a:ea typeface="Times New Roman"/>
                <a:cs typeface="Times New Roman"/>
                <a:sym typeface="Times New Roman"/>
              </a:rPr>
              <a:t>Time</a:t>
            </a:r>
            <a:endParaRPr/>
          </a:p>
        </p:txBody>
      </p:sp>
      <p:sp>
        <p:nvSpPr>
          <p:cNvPr id="599" name="Google Shape;599;p55"/>
          <p:cNvSpPr/>
          <p:nvPr/>
        </p:nvSpPr>
        <p:spPr>
          <a:xfrm>
            <a:off x="3436938" y="1833564"/>
            <a:ext cx="152400" cy="306387"/>
          </a:xfrm>
          <a:prstGeom prst="rect">
            <a:avLst/>
          </a:prstGeom>
          <a:solidFill>
            <a:srgbClr val="FF99FF">
              <a:alpha val="49803"/>
            </a:srgbClr>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56</a:t>
            </a:fld>
            <a:endParaRPr/>
          </a:p>
        </p:txBody>
      </p:sp>
      <p:sp>
        <p:nvSpPr>
          <p:cNvPr id="605" name="Google Shape;605;p56"/>
          <p:cNvSpPr txBox="1">
            <a:spLocks noGrp="1"/>
          </p:cNvSpPr>
          <p:nvPr>
            <p:ph type="title"/>
          </p:nvPr>
        </p:nvSpPr>
        <p:spPr>
          <a:xfrm>
            <a:off x="2438400" y="228600"/>
            <a:ext cx="70866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N"/>
              <a:t>RTS/CTS</a:t>
            </a:r>
            <a:endParaRPr/>
          </a:p>
        </p:txBody>
      </p:sp>
      <p:cxnSp>
        <p:nvCxnSpPr>
          <p:cNvPr id="606" name="Google Shape;606;p56"/>
          <p:cNvCxnSpPr/>
          <p:nvPr/>
        </p:nvCxnSpPr>
        <p:spPr>
          <a:xfrm>
            <a:off x="4648200" y="1828800"/>
            <a:ext cx="0" cy="4419600"/>
          </a:xfrm>
          <a:prstGeom prst="straightConnector1">
            <a:avLst/>
          </a:prstGeom>
          <a:noFill/>
          <a:ln w="9525" cap="flat" cmpd="sng">
            <a:solidFill>
              <a:schemeClr val="dk1"/>
            </a:solidFill>
            <a:prstDash val="solid"/>
            <a:round/>
            <a:headEnd type="none" w="med" len="med"/>
            <a:tailEnd type="none" w="med" len="med"/>
          </a:ln>
        </p:spPr>
      </p:cxnSp>
      <p:cxnSp>
        <p:nvCxnSpPr>
          <p:cNvPr id="607" name="Google Shape;607;p56"/>
          <p:cNvCxnSpPr/>
          <p:nvPr/>
        </p:nvCxnSpPr>
        <p:spPr>
          <a:xfrm>
            <a:off x="7391400" y="1828800"/>
            <a:ext cx="0" cy="4419600"/>
          </a:xfrm>
          <a:prstGeom prst="straightConnector1">
            <a:avLst/>
          </a:prstGeom>
          <a:noFill/>
          <a:ln w="9525" cap="flat" cmpd="sng">
            <a:solidFill>
              <a:schemeClr val="dk1"/>
            </a:solidFill>
            <a:prstDash val="solid"/>
            <a:round/>
            <a:headEnd type="none" w="med" len="med"/>
            <a:tailEnd type="none" w="med" len="med"/>
          </a:ln>
        </p:spPr>
      </p:cxnSp>
      <p:cxnSp>
        <p:nvCxnSpPr>
          <p:cNvPr id="608" name="Google Shape;608;p56"/>
          <p:cNvCxnSpPr/>
          <p:nvPr/>
        </p:nvCxnSpPr>
        <p:spPr>
          <a:xfrm>
            <a:off x="4648200" y="2209800"/>
            <a:ext cx="2743200" cy="304800"/>
          </a:xfrm>
          <a:prstGeom prst="straightConnector1">
            <a:avLst/>
          </a:prstGeom>
          <a:noFill/>
          <a:ln w="9525" cap="flat" cmpd="sng">
            <a:solidFill>
              <a:schemeClr val="dk1"/>
            </a:solidFill>
            <a:prstDash val="solid"/>
            <a:round/>
            <a:headEnd type="none" w="med" len="med"/>
            <a:tailEnd type="triangle" w="med" len="med"/>
          </a:ln>
        </p:spPr>
      </p:cxnSp>
      <p:sp>
        <p:nvSpPr>
          <p:cNvPr id="609" name="Google Shape;609;p56"/>
          <p:cNvSpPr txBox="1"/>
          <p:nvPr/>
        </p:nvSpPr>
        <p:spPr>
          <a:xfrm rot="580150">
            <a:off x="5562600" y="2041526"/>
            <a:ext cx="914400" cy="396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000">
                <a:solidFill>
                  <a:schemeClr val="folHlink"/>
                </a:solidFill>
                <a:latin typeface="Times New Roman"/>
                <a:ea typeface="Times New Roman"/>
                <a:cs typeface="Times New Roman"/>
                <a:sym typeface="Times New Roman"/>
              </a:rPr>
              <a:t>RTS</a:t>
            </a:r>
            <a:endParaRPr/>
          </a:p>
        </p:txBody>
      </p:sp>
      <p:cxnSp>
        <p:nvCxnSpPr>
          <p:cNvPr id="610" name="Google Shape;610;p56"/>
          <p:cNvCxnSpPr/>
          <p:nvPr/>
        </p:nvCxnSpPr>
        <p:spPr>
          <a:xfrm flipH="1">
            <a:off x="4648200" y="3124200"/>
            <a:ext cx="2743200" cy="457200"/>
          </a:xfrm>
          <a:prstGeom prst="straightConnector1">
            <a:avLst/>
          </a:prstGeom>
          <a:noFill/>
          <a:ln w="9525" cap="flat" cmpd="sng">
            <a:solidFill>
              <a:schemeClr val="dk1"/>
            </a:solidFill>
            <a:prstDash val="solid"/>
            <a:round/>
            <a:headEnd type="none" w="med" len="med"/>
            <a:tailEnd type="triangle" w="med" len="med"/>
          </a:ln>
        </p:spPr>
      </p:cxnSp>
      <p:sp>
        <p:nvSpPr>
          <p:cNvPr id="611" name="Google Shape;611;p56"/>
          <p:cNvSpPr txBox="1"/>
          <p:nvPr/>
        </p:nvSpPr>
        <p:spPr>
          <a:xfrm rot="-805009">
            <a:off x="5486400" y="2879726"/>
            <a:ext cx="914400" cy="396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000">
                <a:solidFill>
                  <a:schemeClr val="folHlink"/>
                </a:solidFill>
                <a:latin typeface="Times New Roman"/>
                <a:ea typeface="Times New Roman"/>
                <a:cs typeface="Times New Roman"/>
                <a:sym typeface="Times New Roman"/>
              </a:rPr>
              <a:t>CTS</a:t>
            </a:r>
            <a:endParaRPr/>
          </a:p>
        </p:txBody>
      </p:sp>
      <p:cxnSp>
        <p:nvCxnSpPr>
          <p:cNvPr id="612" name="Google Shape;612;p56"/>
          <p:cNvCxnSpPr/>
          <p:nvPr/>
        </p:nvCxnSpPr>
        <p:spPr>
          <a:xfrm>
            <a:off x="4648200" y="3962400"/>
            <a:ext cx="2743200" cy="381000"/>
          </a:xfrm>
          <a:prstGeom prst="straightConnector1">
            <a:avLst/>
          </a:prstGeom>
          <a:noFill/>
          <a:ln w="9525" cap="flat" cmpd="sng">
            <a:solidFill>
              <a:schemeClr val="dk1"/>
            </a:solidFill>
            <a:prstDash val="solid"/>
            <a:round/>
            <a:headEnd type="none" w="med" len="med"/>
            <a:tailEnd type="triangle" w="med" len="med"/>
          </a:ln>
        </p:spPr>
      </p:cxnSp>
      <p:sp>
        <p:nvSpPr>
          <p:cNvPr id="613" name="Google Shape;613;p56"/>
          <p:cNvSpPr txBox="1"/>
          <p:nvPr/>
        </p:nvSpPr>
        <p:spPr>
          <a:xfrm rot="580150">
            <a:off x="5562600" y="3733801"/>
            <a:ext cx="914400" cy="396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000">
                <a:solidFill>
                  <a:schemeClr val="folHlink"/>
                </a:solidFill>
                <a:latin typeface="Times New Roman"/>
                <a:ea typeface="Times New Roman"/>
                <a:cs typeface="Times New Roman"/>
                <a:sym typeface="Times New Roman"/>
              </a:rPr>
              <a:t>Data</a:t>
            </a:r>
            <a:endParaRPr/>
          </a:p>
        </p:txBody>
      </p:sp>
      <p:cxnSp>
        <p:nvCxnSpPr>
          <p:cNvPr id="614" name="Google Shape;614;p56"/>
          <p:cNvCxnSpPr/>
          <p:nvPr/>
        </p:nvCxnSpPr>
        <p:spPr>
          <a:xfrm flipH="1">
            <a:off x="4648200" y="4648200"/>
            <a:ext cx="2743200" cy="533400"/>
          </a:xfrm>
          <a:prstGeom prst="straightConnector1">
            <a:avLst/>
          </a:prstGeom>
          <a:noFill/>
          <a:ln w="9525" cap="flat" cmpd="sng">
            <a:solidFill>
              <a:schemeClr val="dk1"/>
            </a:solidFill>
            <a:prstDash val="solid"/>
            <a:round/>
            <a:headEnd type="none" w="med" len="med"/>
            <a:tailEnd type="triangle" w="med" len="med"/>
          </a:ln>
        </p:spPr>
      </p:cxnSp>
      <p:sp>
        <p:nvSpPr>
          <p:cNvPr id="615" name="Google Shape;615;p56"/>
          <p:cNvSpPr txBox="1"/>
          <p:nvPr/>
        </p:nvSpPr>
        <p:spPr>
          <a:xfrm rot="-805009">
            <a:off x="5432425" y="4498976"/>
            <a:ext cx="914400" cy="396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000">
                <a:solidFill>
                  <a:schemeClr val="folHlink"/>
                </a:solidFill>
                <a:latin typeface="Times New Roman"/>
                <a:ea typeface="Times New Roman"/>
                <a:cs typeface="Times New Roman"/>
                <a:sym typeface="Times New Roman"/>
              </a:rPr>
              <a:t>ACK</a:t>
            </a:r>
            <a:endParaRPr/>
          </a:p>
        </p:txBody>
      </p:sp>
      <p:sp>
        <p:nvSpPr>
          <p:cNvPr id="616" name="Google Shape;616;p56"/>
          <p:cNvSpPr txBox="1"/>
          <p:nvPr/>
        </p:nvSpPr>
        <p:spPr>
          <a:xfrm>
            <a:off x="4114800" y="1447801"/>
            <a:ext cx="990600" cy="396875"/>
          </a:xfrm>
          <a:prstGeom prst="rect">
            <a:avLst/>
          </a:prstGeom>
          <a:solidFill>
            <a:srgbClr val="99CCFF">
              <a:alpha val="49803"/>
            </a:srgb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000">
                <a:solidFill>
                  <a:schemeClr val="dk1"/>
                </a:solidFill>
                <a:latin typeface="Times New Roman"/>
                <a:ea typeface="Times New Roman"/>
                <a:cs typeface="Times New Roman"/>
                <a:sym typeface="Times New Roman"/>
              </a:rPr>
              <a:t>Node A</a:t>
            </a:r>
            <a:endParaRPr/>
          </a:p>
        </p:txBody>
      </p:sp>
      <p:sp>
        <p:nvSpPr>
          <p:cNvPr id="617" name="Google Shape;617;p56"/>
          <p:cNvSpPr txBox="1"/>
          <p:nvPr/>
        </p:nvSpPr>
        <p:spPr>
          <a:xfrm>
            <a:off x="6934200" y="1447801"/>
            <a:ext cx="990600" cy="396875"/>
          </a:xfrm>
          <a:prstGeom prst="rect">
            <a:avLst/>
          </a:prstGeom>
          <a:solidFill>
            <a:srgbClr val="99CCFF">
              <a:alpha val="49803"/>
            </a:srgb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2000">
                <a:solidFill>
                  <a:schemeClr val="dk1"/>
                </a:solidFill>
                <a:latin typeface="Times New Roman"/>
                <a:ea typeface="Times New Roman"/>
                <a:cs typeface="Times New Roman"/>
                <a:sym typeface="Times New Roman"/>
              </a:rPr>
              <a:t>Node B</a:t>
            </a:r>
            <a:endParaRPr/>
          </a:p>
        </p:txBody>
      </p:sp>
      <p:cxnSp>
        <p:nvCxnSpPr>
          <p:cNvPr id="618" name="Google Shape;618;p56"/>
          <p:cNvCxnSpPr/>
          <p:nvPr/>
        </p:nvCxnSpPr>
        <p:spPr>
          <a:xfrm rot="10800000">
            <a:off x="3962400" y="2209800"/>
            <a:ext cx="685800" cy="0"/>
          </a:xfrm>
          <a:prstGeom prst="straightConnector1">
            <a:avLst/>
          </a:prstGeom>
          <a:noFill/>
          <a:ln w="9525" cap="flat" cmpd="sng">
            <a:solidFill>
              <a:schemeClr val="dk1"/>
            </a:solidFill>
            <a:prstDash val="dot"/>
            <a:miter lim="800000"/>
            <a:headEnd type="none" w="med" len="med"/>
            <a:tailEnd type="none" w="med" len="med"/>
          </a:ln>
        </p:spPr>
      </p:cxnSp>
      <p:cxnSp>
        <p:nvCxnSpPr>
          <p:cNvPr id="619" name="Google Shape;619;p56"/>
          <p:cNvCxnSpPr/>
          <p:nvPr/>
        </p:nvCxnSpPr>
        <p:spPr>
          <a:xfrm rot="10800000">
            <a:off x="3962400" y="2438400"/>
            <a:ext cx="685800" cy="0"/>
          </a:xfrm>
          <a:prstGeom prst="straightConnector1">
            <a:avLst/>
          </a:prstGeom>
          <a:noFill/>
          <a:ln w="9525" cap="flat" cmpd="sng">
            <a:solidFill>
              <a:schemeClr val="dk1"/>
            </a:solidFill>
            <a:prstDash val="dot"/>
            <a:miter lim="800000"/>
            <a:headEnd type="none" w="med" len="med"/>
            <a:tailEnd type="none" w="med" len="med"/>
          </a:ln>
        </p:spPr>
      </p:cxnSp>
      <p:sp>
        <p:nvSpPr>
          <p:cNvPr id="620" name="Google Shape;620;p56"/>
          <p:cNvSpPr txBox="1"/>
          <p:nvPr/>
        </p:nvSpPr>
        <p:spPr>
          <a:xfrm>
            <a:off x="2590800" y="2133600"/>
            <a:ext cx="1676400" cy="33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a:solidFill>
                  <a:schemeClr val="dk1"/>
                </a:solidFill>
                <a:latin typeface="Times New Roman"/>
                <a:ea typeface="Times New Roman"/>
                <a:cs typeface="Times New Roman"/>
                <a:sym typeface="Times New Roman"/>
              </a:rPr>
              <a:t>Propagation delay</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57"/>
          <p:cNvSpPr/>
          <p:nvPr/>
        </p:nvSpPr>
        <p:spPr>
          <a:xfrm>
            <a:off x="1524000" y="0"/>
            <a:ext cx="9144000" cy="1371600"/>
          </a:xfrm>
          <a:prstGeom prst="rect">
            <a:avLst/>
          </a:prstGeom>
          <a:solidFill>
            <a:srgbClr val="33CC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dk1"/>
              </a:solidFill>
              <a:latin typeface="Calibri"/>
              <a:ea typeface="Calibri"/>
              <a:cs typeface="Calibri"/>
              <a:sym typeface="Calibri"/>
            </a:endParaRPr>
          </a:p>
        </p:txBody>
      </p:sp>
      <p:sp>
        <p:nvSpPr>
          <p:cNvPr id="627" name="Google Shape;627;p57"/>
          <p:cNvSpPr txBox="1"/>
          <p:nvPr/>
        </p:nvSpPr>
        <p:spPr>
          <a:xfrm>
            <a:off x="1752600" y="406400"/>
            <a:ext cx="454945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a:solidFill>
                  <a:schemeClr val="dk1"/>
                </a:solidFill>
                <a:latin typeface="Times"/>
                <a:ea typeface="Times"/>
                <a:cs typeface="Times"/>
                <a:sym typeface="Times"/>
              </a:rPr>
              <a:t>CONTROLLED ACCESS</a:t>
            </a:r>
            <a:endParaRPr/>
          </a:p>
        </p:txBody>
      </p:sp>
      <p:sp>
        <p:nvSpPr>
          <p:cNvPr id="628" name="Google Shape;628;p57"/>
          <p:cNvSpPr txBox="1"/>
          <p:nvPr/>
        </p:nvSpPr>
        <p:spPr>
          <a:xfrm>
            <a:off x="9753600" y="6400801"/>
            <a:ext cx="18415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i="0">
              <a:solidFill>
                <a:schemeClr val="dk1"/>
              </a:solidFill>
              <a:latin typeface="Times New Roman"/>
              <a:ea typeface="Times New Roman"/>
              <a:cs typeface="Times New Roman"/>
              <a:sym typeface="Times New Roman"/>
            </a:endParaRPr>
          </a:p>
        </p:txBody>
      </p:sp>
      <p:sp>
        <p:nvSpPr>
          <p:cNvPr id="629" name="Google Shape;629;p57"/>
          <p:cNvSpPr/>
          <p:nvPr/>
        </p:nvSpPr>
        <p:spPr>
          <a:xfrm>
            <a:off x="1828800" y="2175966"/>
            <a:ext cx="8229600" cy="923330"/>
          </a:xfrm>
          <a:prstGeom prst="rect">
            <a:avLst/>
          </a:prstGeom>
          <a:noFill/>
          <a:ln>
            <a:noFill/>
          </a:ln>
        </p:spPr>
        <p:txBody>
          <a:bodyPr spcFirstLastPara="1" wrap="square" lIns="91425" tIns="45700" rIns="91425" bIns="45700" anchor="ctr" anchorCtr="0">
            <a:spAutoFit/>
          </a:bodyPr>
          <a:lstStyle/>
          <a:p>
            <a:pPr marL="0" marR="0" lvl="0" indent="0" algn="just" rtl="0">
              <a:spcBef>
                <a:spcPts val="0"/>
              </a:spcBef>
              <a:spcAft>
                <a:spcPts val="0"/>
              </a:spcAft>
              <a:buNone/>
            </a:pPr>
            <a:r>
              <a:rPr lang="en-IN" sz="1800">
                <a:solidFill>
                  <a:schemeClr val="dk1"/>
                </a:solidFill>
                <a:latin typeface="Calibri"/>
                <a:ea typeface="Calibri"/>
                <a:cs typeface="Calibri"/>
                <a:sym typeface="Calibri"/>
              </a:rPr>
              <a:t>In </a:t>
            </a:r>
            <a:r>
              <a:rPr lang="en-IN" sz="1800">
                <a:solidFill>
                  <a:schemeClr val="hlink"/>
                </a:solidFill>
                <a:latin typeface="Calibri"/>
                <a:ea typeface="Calibri"/>
                <a:cs typeface="Calibri"/>
                <a:sym typeface="Calibri"/>
              </a:rPr>
              <a:t>controlled access</a:t>
            </a:r>
            <a:r>
              <a:rPr lang="en-IN" sz="1800">
                <a:solidFill>
                  <a:schemeClr val="dk1"/>
                </a:solidFill>
                <a:latin typeface="Calibri"/>
                <a:ea typeface="Calibri"/>
                <a:cs typeface="Calibri"/>
                <a:sym typeface="Calibri"/>
              </a:rPr>
              <a:t>, the stations consult one another to find which station has the right to send. A station cannot send unless it has been authorized by other stations. We discuss three popular controlled-access methods.</a:t>
            </a:r>
            <a:endParaRPr/>
          </a:p>
        </p:txBody>
      </p:sp>
      <p:sp>
        <p:nvSpPr>
          <p:cNvPr id="630" name="Google Shape;630;p57"/>
          <p:cNvSpPr/>
          <p:nvPr/>
        </p:nvSpPr>
        <p:spPr>
          <a:xfrm>
            <a:off x="3352800" y="3303497"/>
            <a:ext cx="670560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808"/>
              <a:buFont typeface="Noto Sans Symbols"/>
              <a:buNone/>
            </a:pPr>
            <a:r>
              <a:rPr lang="en-IN" sz="2400" b="1" i="0">
                <a:solidFill>
                  <a:srgbClr val="0033CC"/>
                </a:solidFill>
                <a:latin typeface="Times New Roman"/>
                <a:ea typeface="Times New Roman"/>
                <a:cs typeface="Times New Roman"/>
                <a:sym typeface="Times New Roman"/>
              </a:rPr>
              <a:t>Reservation</a:t>
            </a:r>
            <a:br>
              <a:rPr lang="en-IN" sz="2400" b="1" i="0">
                <a:solidFill>
                  <a:srgbClr val="0033CC"/>
                </a:solidFill>
                <a:latin typeface="Times New Roman"/>
                <a:ea typeface="Times New Roman"/>
                <a:cs typeface="Times New Roman"/>
                <a:sym typeface="Times New Roman"/>
              </a:rPr>
            </a:br>
            <a:r>
              <a:rPr lang="en-IN" sz="2400" b="1" i="0">
                <a:solidFill>
                  <a:srgbClr val="0033CC"/>
                </a:solidFill>
                <a:latin typeface="Times New Roman"/>
                <a:ea typeface="Times New Roman"/>
                <a:cs typeface="Times New Roman"/>
                <a:sym typeface="Times New Roman"/>
              </a:rPr>
              <a:t>Polling</a:t>
            </a:r>
            <a:br>
              <a:rPr lang="en-IN" sz="2400" b="1" i="0">
                <a:solidFill>
                  <a:srgbClr val="0033CC"/>
                </a:solidFill>
                <a:latin typeface="Times New Roman"/>
                <a:ea typeface="Times New Roman"/>
                <a:cs typeface="Times New Roman"/>
                <a:sym typeface="Times New Roman"/>
              </a:rPr>
            </a:br>
            <a:r>
              <a:rPr lang="en-IN" sz="2400" b="1" i="0">
                <a:solidFill>
                  <a:srgbClr val="0033CC"/>
                </a:solidFill>
                <a:latin typeface="Times New Roman"/>
                <a:ea typeface="Times New Roman"/>
                <a:cs typeface="Times New Roman"/>
                <a:sym typeface="Times New Roman"/>
              </a:rPr>
              <a:t>Token Passing</a:t>
            </a:r>
            <a:endParaRPr/>
          </a:p>
        </p:txBody>
      </p:sp>
      <p:sp>
        <p:nvSpPr>
          <p:cNvPr id="631" name="Google Shape;631;p57"/>
          <p:cNvSpPr txBox="1"/>
          <p:nvPr/>
        </p:nvSpPr>
        <p:spPr>
          <a:xfrm>
            <a:off x="4149165" y="4572000"/>
            <a:ext cx="24718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1800" u="sng">
                <a:solidFill>
                  <a:schemeClr val="hlink"/>
                </a:solidFill>
                <a:latin typeface="Calibri"/>
                <a:ea typeface="Calibri"/>
                <a:cs typeface="Calibri"/>
                <a:sym typeface="Calibri"/>
              </a:rPr>
              <a:t>:</a:t>
            </a:r>
            <a:endParaRPr sz="1800" u="sng">
              <a:solidFill>
                <a:schemeClr val="hlink"/>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637" name="Google Shape;637;p58"/>
          <p:cNvPicPr preferRelativeResize="0">
            <a:picLocks noGrp="1"/>
          </p:cNvPicPr>
          <p:nvPr>
            <p:ph type="body" idx="1"/>
          </p:nvPr>
        </p:nvPicPr>
        <p:blipFill rotWithShape="1">
          <a:blip r:embed="rId3">
            <a:alphaModFix/>
          </a:blip>
          <a:srcRect/>
          <a:stretch/>
        </p:blipFill>
        <p:spPr>
          <a:xfrm>
            <a:off x="660400" y="495300"/>
            <a:ext cx="10464800" cy="38354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643" name="Google Shape;643;p5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644" name="Google Shape;644;p59"/>
          <p:cNvPicPr preferRelativeResize="0"/>
          <p:nvPr/>
        </p:nvPicPr>
        <p:blipFill rotWithShape="1">
          <a:blip r:embed="rId3">
            <a:alphaModFix/>
          </a:blip>
          <a:srcRect/>
          <a:stretch/>
        </p:blipFill>
        <p:spPr>
          <a:xfrm>
            <a:off x="838200" y="365125"/>
            <a:ext cx="10874829" cy="597761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title"/>
          </p:nvPr>
        </p:nvSpPr>
        <p:spPr>
          <a:xfrm>
            <a:off x="838200" y="365126"/>
            <a:ext cx="10515600" cy="52552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IN"/>
              <a:t>Byte stuffing</a:t>
            </a:r>
            <a:endParaRPr/>
          </a:p>
        </p:txBody>
      </p:sp>
      <p:sp>
        <p:nvSpPr>
          <p:cNvPr id="121" name="Google Shape;121;p6"/>
          <p:cNvSpPr txBox="1">
            <a:spLocks noGrp="1"/>
          </p:cNvSpPr>
          <p:nvPr>
            <p:ph type="body" idx="1"/>
          </p:nvPr>
        </p:nvSpPr>
        <p:spPr>
          <a:xfrm>
            <a:off x="838200" y="1484416"/>
            <a:ext cx="10515600" cy="4692547"/>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FF0000"/>
              </a:buClr>
              <a:buSzPts val="2800"/>
              <a:buChar char="•"/>
            </a:pPr>
            <a:r>
              <a:rPr lang="en-IN" i="1" u="sng">
                <a:solidFill>
                  <a:srgbClr val="FF0000"/>
                </a:solidFill>
                <a:latin typeface="Times New Roman"/>
                <a:ea typeface="Times New Roman"/>
                <a:cs typeface="Times New Roman"/>
                <a:sym typeface="Times New Roman"/>
              </a:rPr>
              <a:t>Byte stuffing is the process of adding one extra byte whenever there is a flag or escape character in the text</a:t>
            </a:r>
            <a:endParaRPr/>
          </a:p>
          <a:p>
            <a:pPr marL="228600" lvl="0" indent="-228600" algn="l" rtl="0">
              <a:lnSpc>
                <a:spcPct val="90000"/>
              </a:lnSpc>
              <a:spcBef>
                <a:spcPts val="1000"/>
              </a:spcBef>
              <a:spcAft>
                <a:spcPts val="0"/>
              </a:spcAft>
              <a:buClr>
                <a:schemeClr val="dk1"/>
              </a:buClr>
              <a:buSzPts val="2800"/>
              <a:buChar char="•"/>
            </a:pPr>
            <a:r>
              <a:rPr lang="en-IN">
                <a:latin typeface="Times New Roman"/>
                <a:ea typeface="Times New Roman"/>
                <a:cs typeface="Times New Roman"/>
                <a:sym typeface="Times New Roman"/>
              </a:rPr>
              <a:t>In byte stuffing (or character stuffing), a special byte is added to the data section of the frame when there is a character with the same pattern as the flag.</a:t>
            </a:r>
            <a:endParaRPr/>
          </a:p>
          <a:p>
            <a:pPr marL="228600" lvl="0" indent="-228600" algn="l" rtl="0">
              <a:lnSpc>
                <a:spcPct val="90000"/>
              </a:lnSpc>
              <a:spcBef>
                <a:spcPts val="1000"/>
              </a:spcBef>
              <a:spcAft>
                <a:spcPts val="0"/>
              </a:spcAft>
              <a:buClr>
                <a:schemeClr val="dk1"/>
              </a:buClr>
              <a:buSzPts val="2800"/>
              <a:buChar char="•"/>
            </a:pPr>
            <a:r>
              <a:rPr lang="en-IN">
                <a:latin typeface="Times New Roman"/>
                <a:ea typeface="Times New Roman"/>
                <a:cs typeface="Times New Roman"/>
                <a:sym typeface="Times New Roman"/>
              </a:rPr>
              <a:t> The data section is stuffed with an extra byte. </a:t>
            </a:r>
            <a:endParaRPr>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ts val="2800"/>
              <a:buChar char="•"/>
            </a:pPr>
            <a:r>
              <a:rPr lang="en-IN">
                <a:latin typeface="Times New Roman"/>
                <a:ea typeface="Times New Roman"/>
                <a:cs typeface="Times New Roman"/>
                <a:sym typeface="Times New Roman"/>
              </a:rPr>
              <a:t>This byte is usually called the escape character (ESC) and has a predefined bit pattern. </a:t>
            </a:r>
            <a:endParaRPr>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ts val="2800"/>
              <a:buChar char="•"/>
            </a:pPr>
            <a:r>
              <a:rPr lang="en-IN">
                <a:latin typeface="Times New Roman"/>
                <a:ea typeface="Times New Roman"/>
                <a:cs typeface="Times New Roman"/>
                <a:sym typeface="Times New Roman"/>
              </a:rPr>
              <a:t>Whenever the receiver encounters the ESC character, it removes it from the data section and treats the next character as data, not as a delimiting flag.</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650" name="Google Shape;650;p6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651" name="Google Shape;651;p60"/>
          <p:cNvPicPr preferRelativeResize="0"/>
          <p:nvPr/>
        </p:nvPicPr>
        <p:blipFill rotWithShape="1">
          <a:blip r:embed="rId3">
            <a:alphaModFix/>
          </a:blip>
          <a:srcRect/>
          <a:stretch/>
        </p:blipFill>
        <p:spPr>
          <a:xfrm>
            <a:off x="2119085" y="542699"/>
            <a:ext cx="7280047" cy="5634264"/>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N"/>
              <a:t>Polling</a:t>
            </a:r>
            <a:endParaRPr/>
          </a:p>
        </p:txBody>
      </p:sp>
      <p:pic>
        <p:nvPicPr>
          <p:cNvPr id="657" name="Google Shape;657;p61"/>
          <p:cNvPicPr preferRelativeResize="0">
            <a:picLocks noGrp="1"/>
          </p:cNvPicPr>
          <p:nvPr>
            <p:ph type="body" idx="1"/>
          </p:nvPr>
        </p:nvPicPr>
        <p:blipFill rotWithShape="1">
          <a:blip r:embed="rId3">
            <a:alphaModFix/>
          </a:blip>
          <a:srcRect/>
          <a:stretch/>
        </p:blipFill>
        <p:spPr>
          <a:xfrm>
            <a:off x="2090850" y="1839950"/>
            <a:ext cx="9132900" cy="45027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663" name="Google Shape;663;p6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664" name="Google Shape;664;p62"/>
          <p:cNvPicPr preferRelativeResize="0"/>
          <p:nvPr/>
        </p:nvPicPr>
        <p:blipFill rotWithShape="1">
          <a:blip r:embed="rId3">
            <a:alphaModFix/>
          </a:blip>
          <a:srcRect/>
          <a:stretch/>
        </p:blipFill>
        <p:spPr>
          <a:xfrm>
            <a:off x="2157750" y="685800"/>
            <a:ext cx="8028900" cy="5334638"/>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670" name="Google Shape;670;p6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671" name="Google Shape;671;p63"/>
          <p:cNvPicPr preferRelativeResize="0"/>
          <p:nvPr/>
        </p:nvPicPr>
        <p:blipFill rotWithShape="1">
          <a:blip r:embed="rId3">
            <a:alphaModFix/>
          </a:blip>
          <a:srcRect/>
          <a:stretch/>
        </p:blipFill>
        <p:spPr>
          <a:xfrm>
            <a:off x="2391925" y="685800"/>
            <a:ext cx="8647775" cy="549117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677" name="Google Shape;677;p6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678" name="Google Shape;678;p64"/>
          <p:cNvPicPr preferRelativeResize="0"/>
          <p:nvPr/>
        </p:nvPicPr>
        <p:blipFill rotWithShape="1">
          <a:blip r:embed="rId3">
            <a:alphaModFix/>
          </a:blip>
          <a:srcRect/>
          <a:stretch/>
        </p:blipFill>
        <p:spPr>
          <a:xfrm>
            <a:off x="3924300" y="1785937"/>
            <a:ext cx="4343400" cy="328612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684" name="Google Shape;684;p6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685" name="Google Shape;685;p65"/>
          <p:cNvPicPr preferRelativeResize="0"/>
          <p:nvPr/>
        </p:nvPicPr>
        <p:blipFill rotWithShape="1">
          <a:blip r:embed="rId3">
            <a:alphaModFix/>
          </a:blip>
          <a:srcRect/>
          <a:stretch/>
        </p:blipFill>
        <p:spPr>
          <a:xfrm>
            <a:off x="3805237" y="1866900"/>
            <a:ext cx="4581525" cy="31242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6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691" name="Google Shape;691;p6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692" name="Google Shape;692;p66"/>
          <p:cNvPicPr preferRelativeResize="0"/>
          <p:nvPr/>
        </p:nvPicPr>
        <p:blipFill rotWithShape="1">
          <a:blip r:embed="rId3">
            <a:alphaModFix/>
          </a:blip>
          <a:srcRect/>
          <a:stretch/>
        </p:blipFill>
        <p:spPr>
          <a:xfrm>
            <a:off x="3829050" y="1571625"/>
            <a:ext cx="4533900" cy="371475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698" name="Google Shape;698;p6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699" name="Google Shape;699;p67"/>
          <p:cNvPicPr preferRelativeResize="0"/>
          <p:nvPr/>
        </p:nvPicPr>
        <p:blipFill rotWithShape="1">
          <a:blip r:embed="rId3">
            <a:alphaModFix/>
          </a:blip>
          <a:srcRect/>
          <a:stretch/>
        </p:blipFill>
        <p:spPr>
          <a:xfrm>
            <a:off x="3938587" y="1924050"/>
            <a:ext cx="4314825" cy="300990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N"/>
              <a:t>Token passing</a:t>
            </a:r>
            <a:endParaRPr/>
          </a:p>
        </p:txBody>
      </p:sp>
      <p:pic>
        <p:nvPicPr>
          <p:cNvPr id="705" name="Google Shape;705;p68"/>
          <p:cNvPicPr preferRelativeResize="0">
            <a:picLocks noGrp="1"/>
          </p:cNvPicPr>
          <p:nvPr>
            <p:ph type="body" idx="1"/>
          </p:nvPr>
        </p:nvPicPr>
        <p:blipFill rotWithShape="1">
          <a:blip r:embed="rId3">
            <a:alphaModFix/>
          </a:blip>
          <a:srcRect/>
          <a:stretch/>
        </p:blipFill>
        <p:spPr>
          <a:xfrm>
            <a:off x="1840900" y="1053800"/>
            <a:ext cx="8931300" cy="546930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711" name="Google Shape;711;p6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712" name="Google Shape;712;p69"/>
          <p:cNvPicPr preferRelativeResize="0"/>
          <p:nvPr/>
        </p:nvPicPr>
        <p:blipFill rotWithShape="1">
          <a:blip r:embed="rId3">
            <a:alphaModFix/>
          </a:blip>
          <a:srcRect/>
          <a:stretch/>
        </p:blipFill>
        <p:spPr>
          <a:xfrm>
            <a:off x="1873400" y="1485525"/>
            <a:ext cx="9316850" cy="4853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27" name="Google Shape;127;p7"/>
          <p:cNvSpPr txBox="1">
            <a:spLocks noGrp="1"/>
          </p:cNvSpPr>
          <p:nvPr>
            <p:ph type="body" idx="1"/>
          </p:nvPr>
        </p:nvSpPr>
        <p:spPr>
          <a:xfrm>
            <a:off x="838200" y="1984009"/>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28" name="Google Shape;128;p7"/>
          <p:cNvPicPr preferRelativeResize="0"/>
          <p:nvPr/>
        </p:nvPicPr>
        <p:blipFill rotWithShape="1">
          <a:blip r:embed="rId3">
            <a:alphaModFix/>
          </a:blip>
          <a:srcRect/>
          <a:stretch/>
        </p:blipFill>
        <p:spPr>
          <a:xfrm>
            <a:off x="2024774" y="748147"/>
            <a:ext cx="8142451" cy="4233368"/>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7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718" name="Google Shape;718;p7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719" name="Google Shape;719;p70"/>
          <p:cNvPicPr preferRelativeResize="0"/>
          <p:nvPr/>
        </p:nvPicPr>
        <p:blipFill rotWithShape="1">
          <a:blip r:embed="rId3">
            <a:alphaModFix/>
          </a:blip>
          <a:srcRect/>
          <a:stretch/>
        </p:blipFill>
        <p:spPr>
          <a:xfrm>
            <a:off x="735975" y="1485900"/>
            <a:ext cx="10320475" cy="38862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7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725" name="Google Shape;725;p71"/>
          <p:cNvSpPr txBox="1">
            <a:spLocks noGrp="1"/>
          </p:cNvSpPr>
          <p:nvPr>
            <p:ph type="body" idx="1"/>
          </p:nvPr>
        </p:nvSpPr>
        <p:spPr>
          <a:xfrm>
            <a:off x="838200" y="1187602"/>
            <a:ext cx="10515600" cy="49893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726" name="Google Shape;726;p71"/>
          <p:cNvPicPr preferRelativeResize="0"/>
          <p:nvPr/>
        </p:nvPicPr>
        <p:blipFill rotWithShape="1">
          <a:blip r:embed="rId3">
            <a:alphaModFix/>
          </a:blip>
          <a:srcRect/>
          <a:stretch/>
        </p:blipFill>
        <p:spPr>
          <a:xfrm>
            <a:off x="2207950" y="1418875"/>
            <a:ext cx="8815050" cy="498930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732" name="Google Shape;732;p7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733" name="Google Shape;733;p72"/>
          <p:cNvPicPr preferRelativeResize="0"/>
          <p:nvPr/>
        </p:nvPicPr>
        <p:blipFill rotWithShape="1">
          <a:blip r:embed="rId3">
            <a:alphaModFix/>
          </a:blip>
          <a:srcRect/>
          <a:stretch/>
        </p:blipFill>
        <p:spPr>
          <a:xfrm>
            <a:off x="1706125" y="836350"/>
            <a:ext cx="9216500" cy="445955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7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739" name="Google Shape;739;p7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740" name="Google Shape;740;p73"/>
          <p:cNvPicPr preferRelativeResize="0"/>
          <p:nvPr/>
        </p:nvPicPr>
        <p:blipFill rotWithShape="1">
          <a:blip r:embed="rId3">
            <a:alphaModFix/>
          </a:blip>
          <a:srcRect/>
          <a:stretch/>
        </p:blipFill>
        <p:spPr>
          <a:xfrm>
            <a:off x="1187600" y="551975"/>
            <a:ext cx="9551025" cy="5770775"/>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7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746" name="Google Shape;746;p7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747" name="Google Shape;747;p74"/>
          <p:cNvPicPr preferRelativeResize="0"/>
          <p:nvPr/>
        </p:nvPicPr>
        <p:blipFill rotWithShape="1">
          <a:blip r:embed="rId3">
            <a:alphaModFix/>
          </a:blip>
          <a:srcRect/>
          <a:stretch/>
        </p:blipFill>
        <p:spPr>
          <a:xfrm>
            <a:off x="1923600" y="823800"/>
            <a:ext cx="9768450" cy="5353175"/>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7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753" name="Google Shape;753;p7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754" name="Google Shape;754;p75"/>
          <p:cNvPicPr preferRelativeResize="0"/>
          <p:nvPr/>
        </p:nvPicPr>
        <p:blipFill rotWithShape="1">
          <a:blip r:embed="rId3">
            <a:alphaModFix/>
          </a:blip>
          <a:srcRect/>
          <a:stretch/>
        </p:blipFill>
        <p:spPr>
          <a:xfrm>
            <a:off x="1221050" y="1485900"/>
            <a:ext cx="9902300" cy="508775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7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760" name="Google Shape;760;p7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761" name="Google Shape;761;p76"/>
          <p:cNvPicPr preferRelativeResize="0"/>
          <p:nvPr/>
        </p:nvPicPr>
        <p:blipFill rotWithShape="1">
          <a:blip r:embed="rId3">
            <a:alphaModFix/>
          </a:blip>
          <a:srcRect/>
          <a:stretch/>
        </p:blipFill>
        <p:spPr>
          <a:xfrm>
            <a:off x="1137425" y="365125"/>
            <a:ext cx="10216375" cy="4816225"/>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7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767" name="Google Shape;767;p7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768" name="Google Shape;768;p77"/>
          <p:cNvPicPr preferRelativeResize="0"/>
          <p:nvPr/>
        </p:nvPicPr>
        <p:blipFill rotWithShape="1">
          <a:blip r:embed="rId3">
            <a:alphaModFix/>
          </a:blip>
          <a:srcRect/>
          <a:stretch/>
        </p:blipFill>
        <p:spPr>
          <a:xfrm>
            <a:off x="3781425" y="1604962"/>
            <a:ext cx="4629150" cy="3648075"/>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gf01d25dca0_0_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IN" sz="2700" b="1">
                <a:latin typeface="Arial"/>
                <a:ea typeface="Arial"/>
                <a:cs typeface="Arial"/>
                <a:sym typeface="Arial"/>
              </a:rPr>
              <a:t>IEEE 802.3Ethernet</a:t>
            </a:r>
            <a:endParaRPr sz="5600" b="1"/>
          </a:p>
        </p:txBody>
      </p:sp>
      <p:sp>
        <p:nvSpPr>
          <p:cNvPr id="775" name="Google Shape;775;gf01d25dca0_0_6"/>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b="1"/>
          </a:p>
        </p:txBody>
      </p:sp>
      <p:pic>
        <p:nvPicPr>
          <p:cNvPr id="776" name="Google Shape;776;gf01d25dca0_0_6"/>
          <p:cNvPicPr preferRelativeResize="0"/>
          <p:nvPr/>
        </p:nvPicPr>
        <p:blipFill>
          <a:blip r:embed="rId3">
            <a:alphaModFix/>
          </a:blip>
          <a:stretch>
            <a:fillRect/>
          </a:stretch>
        </p:blipFill>
        <p:spPr>
          <a:xfrm>
            <a:off x="5777850" y="2325725"/>
            <a:ext cx="5286375" cy="2943225"/>
          </a:xfrm>
          <a:prstGeom prst="rect">
            <a:avLst/>
          </a:prstGeom>
          <a:noFill/>
          <a:ln>
            <a:noFill/>
          </a:ln>
        </p:spPr>
      </p:pic>
      <p:pic>
        <p:nvPicPr>
          <p:cNvPr id="777" name="Google Shape;777;gf01d25dca0_0_6"/>
          <p:cNvPicPr preferRelativeResize="0"/>
          <p:nvPr/>
        </p:nvPicPr>
        <p:blipFill>
          <a:blip r:embed="rId4">
            <a:alphaModFix/>
          </a:blip>
          <a:stretch>
            <a:fillRect/>
          </a:stretch>
        </p:blipFill>
        <p:spPr>
          <a:xfrm>
            <a:off x="472413" y="2325713"/>
            <a:ext cx="5305425" cy="2943225"/>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gf01d25dca0_0_1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IN"/>
              <a:t>1.IEEE STANDARDS</a:t>
            </a:r>
            <a:endParaRPr/>
          </a:p>
        </p:txBody>
      </p:sp>
      <p:sp>
        <p:nvSpPr>
          <p:cNvPr id="784" name="Google Shape;784;gf01d25dca0_0_15"/>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785" name="Google Shape;785;gf01d25dca0_0_15"/>
          <p:cNvPicPr preferRelativeResize="0"/>
          <p:nvPr/>
        </p:nvPicPr>
        <p:blipFill>
          <a:blip r:embed="rId3">
            <a:alphaModFix/>
          </a:blip>
          <a:stretch>
            <a:fillRect/>
          </a:stretch>
        </p:blipFill>
        <p:spPr>
          <a:xfrm>
            <a:off x="838200" y="1829525"/>
            <a:ext cx="10515600" cy="4343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8"/>
          <p:cNvSpPr txBox="1">
            <a:spLocks noGrp="1"/>
          </p:cNvSpPr>
          <p:nvPr>
            <p:ph type="title"/>
          </p:nvPr>
        </p:nvSpPr>
        <p:spPr>
          <a:xfrm>
            <a:off x="838200" y="365126"/>
            <a:ext cx="10515600" cy="41864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IN"/>
              <a:t>Bit-Oriented Framing</a:t>
            </a:r>
            <a:endParaRPr/>
          </a:p>
        </p:txBody>
      </p:sp>
      <p:sp>
        <p:nvSpPr>
          <p:cNvPr id="134" name="Google Shape;134;p8"/>
          <p:cNvSpPr txBox="1">
            <a:spLocks noGrp="1"/>
          </p:cNvSpPr>
          <p:nvPr>
            <p:ph type="body" idx="1"/>
          </p:nvPr>
        </p:nvSpPr>
        <p:spPr>
          <a:xfrm>
            <a:off x="838200" y="3052119"/>
            <a:ext cx="10515600" cy="312484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IN">
                <a:latin typeface="Times New Roman"/>
                <a:ea typeface="Times New Roman"/>
                <a:cs typeface="Times New Roman"/>
                <a:sym typeface="Times New Roman"/>
              </a:rPr>
              <a:t>In addition to headers (and possible trailers), we still need a delimiter to separate one frame from the other. </a:t>
            </a:r>
            <a:endParaRPr>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ts val="2800"/>
              <a:buChar char="•"/>
            </a:pPr>
            <a:r>
              <a:rPr lang="en-IN">
                <a:latin typeface="Times New Roman"/>
                <a:ea typeface="Times New Roman"/>
                <a:cs typeface="Times New Roman"/>
                <a:sym typeface="Times New Roman"/>
              </a:rPr>
              <a:t>Most protocols use a special 8-bit pattern flag, 01111110, as the delimiter to define the beginning and the end of the frame</a:t>
            </a:r>
            <a:endParaRPr/>
          </a:p>
          <a:p>
            <a:pPr marL="228600" lvl="0" indent="-50800" algn="l" rtl="0">
              <a:lnSpc>
                <a:spcPct val="90000"/>
              </a:lnSpc>
              <a:spcBef>
                <a:spcPts val="1000"/>
              </a:spcBef>
              <a:spcAft>
                <a:spcPts val="0"/>
              </a:spcAft>
              <a:buClr>
                <a:schemeClr val="dk1"/>
              </a:buClr>
              <a:buSzPts val="2800"/>
              <a:buNone/>
            </a:pPr>
            <a:endParaRPr/>
          </a:p>
        </p:txBody>
      </p:sp>
      <p:pic>
        <p:nvPicPr>
          <p:cNvPr id="135" name="Google Shape;135;p8"/>
          <p:cNvPicPr preferRelativeResize="0"/>
          <p:nvPr/>
        </p:nvPicPr>
        <p:blipFill rotWithShape="1">
          <a:blip r:embed="rId3">
            <a:alphaModFix/>
          </a:blip>
          <a:srcRect/>
          <a:stretch/>
        </p:blipFill>
        <p:spPr>
          <a:xfrm>
            <a:off x="2435439" y="783772"/>
            <a:ext cx="7595198" cy="2223861"/>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354842"/>
            <a:ext cx="10515600" cy="5822121"/>
          </a:xfrm>
        </p:spPr>
        <p:txBody>
          <a:bodyPr/>
          <a:lstStyle/>
          <a:p>
            <a:pPr marL="114300" indent="0">
              <a:buNone/>
            </a:pPr>
            <a:r>
              <a:rPr lang="en-US" dirty="0">
                <a:latin typeface="Times New Roman" panose="02020603050405020304" pitchFamily="18" charset="0"/>
                <a:cs typeface="Times New Roman" panose="02020603050405020304" pitchFamily="18" charset="0"/>
              </a:rPr>
              <a:t>IEEE has subdivided the data-link layer into two </a:t>
            </a:r>
            <a:r>
              <a:rPr lang="en-US" dirty="0" err="1">
                <a:latin typeface="Times New Roman" panose="02020603050405020304" pitchFamily="18" charset="0"/>
                <a:cs typeface="Times New Roman" panose="02020603050405020304" pitchFamily="18" charset="0"/>
              </a:rPr>
              <a:t>sublayers</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114300" indent="0">
              <a:buNone/>
            </a:pPr>
            <a:endParaRPr lang="en-US" dirty="0" smtClean="0">
              <a:latin typeface="Times New Roman" panose="02020603050405020304" pitchFamily="18" charset="0"/>
              <a:cs typeface="Times New Roman" panose="02020603050405020304" pitchFamily="18" charset="0"/>
            </a:endParaRPr>
          </a:p>
          <a:p>
            <a:pPr marL="114300" indent="0" algn="just">
              <a:buNone/>
            </a:pPr>
            <a:r>
              <a:rPr lang="en-US" dirty="0" smtClean="0">
                <a:latin typeface="Times New Roman" panose="02020603050405020304" pitchFamily="18" charset="0"/>
                <a:cs typeface="Times New Roman" panose="02020603050405020304" pitchFamily="18" charset="0"/>
              </a:rPr>
              <a:t>     logical link control </a:t>
            </a:r>
            <a:r>
              <a:rPr lang="en-US" dirty="0">
                <a:latin typeface="Times New Roman" panose="02020603050405020304" pitchFamily="18" charset="0"/>
                <a:cs typeface="Times New Roman" panose="02020603050405020304" pitchFamily="18" charset="0"/>
              </a:rPr>
              <a:t>(LLC) </a:t>
            </a:r>
            <a:endParaRPr lang="en-US" dirty="0" smtClean="0">
              <a:latin typeface="Times New Roman" panose="02020603050405020304" pitchFamily="18" charset="0"/>
              <a:cs typeface="Times New Roman" panose="02020603050405020304" pitchFamily="18" charset="0"/>
            </a:endParaRPr>
          </a:p>
          <a:p>
            <a:pPr marL="571500" lvl="1" indent="0" algn="just">
              <a:buNone/>
            </a:pPr>
            <a:r>
              <a:rPr lang="en-US" dirty="0">
                <a:latin typeface="Times New Roman" panose="02020603050405020304" pitchFamily="18" charset="0"/>
                <a:cs typeface="Times New Roman" panose="02020603050405020304" pitchFamily="18" charset="0"/>
              </a:rPr>
              <a:t>flow control, error control, </a:t>
            </a:r>
            <a:r>
              <a:rPr lang="en-US" dirty="0" smtClean="0">
                <a:latin typeface="Times New Roman" panose="02020603050405020304" pitchFamily="18" charset="0"/>
                <a:cs typeface="Times New Roman" panose="02020603050405020304" pitchFamily="18" charset="0"/>
              </a:rPr>
              <a:t>and part </a:t>
            </a:r>
            <a:r>
              <a:rPr lang="en-US" dirty="0">
                <a:latin typeface="Times New Roman" panose="02020603050405020304" pitchFamily="18" charset="0"/>
                <a:cs typeface="Times New Roman" panose="02020603050405020304" pitchFamily="18" charset="0"/>
              </a:rPr>
              <a:t>of the framing duties are collected into one </a:t>
            </a:r>
            <a:r>
              <a:rPr lang="en-US" dirty="0" smtClean="0">
                <a:latin typeface="Times New Roman" panose="02020603050405020304" pitchFamily="18" charset="0"/>
                <a:cs typeface="Times New Roman" panose="02020603050405020304" pitchFamily="18" charset="0"/>
              </a:rPr>
              <a:t>sub layer </a:t>
            </a:r>
            <a:r>
              <a:rPr lang="en-US" dirty="0">
                <a:latin typeface="Times New Roman" panose="02020603050405020304" pitchFamily="18" charset="0"/>
                <a:cs typeface="Times New Roman" panose="02020603050405020304" pitchFamily="18" charset="0"/>
              </a:rPr>
              <a:t>called the logical link </a:t>
            </a:r>
            <a:r>
              <a:rPr lang="en-US" dirty="0" smtClean="0">
                <a:latin typeface="Times New Roman" panose="02020603050405020304" pitchFamily="18" charset="0"/>
                <a:cs typeface="Times New Roman" panose="02020603050405020304" pitchFamily="18" charset="0"/>
              </a:rPr>
              <a:t>control</a:t>
            </a:r>
          </a:p>
          <a:p>
            <a:pPr marL="571500" lvl="1" indent="0" algn="just">
              <a:buNone/>
            </a:pPr>
            <a:endParaRPr lang="en-US" dirty="0" smtClean="0">
              <a:latin typeface="Times New Roman" panose="02020603050405020304" pitchFamily="18" charset="0"/>
              <a:cs typeface="Times New Roman" panose="02020603050405020304" pitchFamily="18" charset="0"/>
            </a:endParaRPr>
          </a:p>
          <a:p>
            <a:pPr marL="571500" lvl="1" indent="0" algn="just">
              <a:buNone/>
            </a:pPr>
            <a:r>
              <a:rPr lang="en-US" dirty="0" smtClean="0">
                <a:latin typeface="Times New Roman" panose="02020603050405020304" pitchFamily="18" charset="0"/>
                <a:cs typeface="Times New Roman" panose="02020603050405020304" pitchFamily="18" charset="0"/>
              </a:rPr>
              <a:t>Media access control (MAC)</a:t>
            </a:r>
            <a:endParaRPr lang="en-US" dirty="0">
              <a:latin typeface="Times New Roman" panose="02020603050405020304" pitchFamily="18" charset="0"/>
              <a:cs typeface="Times New Roman" panose="02020603050405020304" pitchFamily="18" charset="0"/>
            </a:endParaRPr>
          </a:p>
          <a:p>
            <a:pPr marL="571500" lvl="1" indent="0" algn="just">
              <a:buNone/>
            </a:pPr>
            <a:r>
              <a:rPr lang="en-US" dirty="0" smtClean="0">
                <a:latin typeface="Times New Roman" panose="02020603050405020304" pitchFamily="18" charset="0"/>
                <a:cs typeface="Times New Roman" panose="02020603050405020304" pitchFamily="18" charset="0"/>
              </a:rPr>
              <a:t>Media access </a:t>
            </a:r>
            <a:r>
              <a:rPr lang="en-US" dirty="0">
                <a:latin typeface="Times New Roman" panose="02020603050405020304" pitchFamily="18" charset="0"/>
                <a:cs typeface="Times New Roman" panose="02020603050405020304" pitchFamily="18" charset="0"/>
              </a:rPr>
              <a:t>control that defines the specific access method for each LAN. For example, </a:t>
            </a:r>
            <a:r>
              <a:rPr lang="en-US" dirty="0" smtClean="0">
                <a:latin typeface="Times New Roman" panose="02020603050405020304" pitchFamily="18" charset="0"/>
                <a:cs typeface="Times New Roman" panose="02020603050405020304" pitchFamily="18" charset="0"/>
              </a:rPr>
              <a:t>it defines </a:t>
            </a:r>
            <a:r>
              <a:rPr lang="en-US" dirty="0">
                <a:latin typeface="Times New Roman" panose="02020603050405020304" pitchFamily="18" charset="0"/>
                <a:cs typeface="Times New Roman" panose="02020603050405020304" pitchFamily="18" charset="0"/>
              </a:rPr>
              <a:t>CSMA/CD as the media access method for Ethernet LANs and defines </a:t>
            </a:r>
            <a:r>
              <a:rPr lang="en-US" dirty="0" smtClean="0">
                <a:latin typeface="Times New Roman" panose="02020603050405020304" pitchFamily="18" charset="0"/>
                <a:cs typeface="Times New Roman" panose="02020603050405020304" pitchFamily="18" charset="0"/>
              </a:rPr>
              <a:t>the token-passing </a:t>
            </a:r>
            <a:r>
              <a:rPr lang="en-US" dirty="0">
                <a:latin typeface="Times New Roman" panose="02020603050405020304" pitchFamily="18" charset="0"/>
                <a:cs typeface="Times New Roman" panose="02020603050405020304" pitchFamily="18" charset="0"/>
              </a:rPr>
              <a:t>method for Token Ring and Token Bus LANs.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84299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Ethernet</a:t>
            </a:r>
            <a:endParaRPr lang="en-US" dirty="0"/>
          </a:p>
        </p:txBody>
      </p:sp>
      <p:pic>
        <p:nvPicPr>
          <p:cNvPr id="4" name="Picture 3"/>
          <p:cNvPicPr>
            <a:picLocks noChangeAspect="1"/>
          </p:cNvPicPr>
          <p:nvPr/>
        </p:nvPicPr>
        <p:blipFill>
          <a:blip r:embed="rId2"/>
          <a:stretch>
            <a:fillRect/>
          </a:stretch>
        </p:blipFill>
        <p:spPr>
          <a:xfrm>
            <a:off x="838200" y="1846713"/>
            <a:ext cx="10515600" cy="4448175"/>
          </a:xfrm>
          <a:prstGeom prst="rect">
            <a:avLst/>
          </a:prstGeom>
        </p:spPr>
      </p:pic>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248227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272956" y="1690688"/>
            <a:ext cx="11300346" cy="4621212"/>
          </a:xfrm>
          <a:prstGeom prst="rect">
            <a:avLst/>
          </a:prstGeom>
        </p:spPr>
      </p:pic>
    </p:spTree>
    <p:extLst>
      <p:ext uri="{BB962C8B-B14F-4D97-AF65-F5344CB8AC3E}">
        <p14:creationId xmlns:p14="http://schemas.microsoft.com/office/powerpoint/2010/main" val="823089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838200" y="365125"/>
            <a:ext cx="10515599" cy="5811838"/>
          </a:xfrm>
          <a:prstGeom prst="rect">
            <a:avLst/>
          </a:prstGeom>
        </p:spPr>
      </p:pic>
    </p:spTree>
    <p:extLst>
      <p:ext uri="{BB962C8B-B14F-4D97-AF65-F5344CB8AC3E}">
        <p14:creationId xmlns:p14="http://schemas.microsoft.com/office/powerpoint/2010/main" val="15210478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682388" y="365125"/>
            <a:ext cx="10671412" cy="5811838"/>
          </a:xfrm>
          <a:prstGeom prst="rect">
            <a:avLst/>
          </a:prstGeom>
        </p:spPr>
      </p:pic>
    </p:spTree>
    <p:extLst>
      <p:ext uri="{BB962C8B-B14F-4D97-AF65-F5344CB8AC3E}">
        <p14:creationId xmlns:p14="http://schemas.microsoft.com/office/powerpoint/2010/main" val="22286123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627797" y="1690688"/>
            <a:ext cx="10726003" cy="4164202"/>
          </a:xfrm>
          <a:prstGeom prst="rect">
            <a:avLst/>
          </a:prstGeom>
        </p:spPr>
      </p:pic>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499733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723330" y="245660"/>
            <a:ext cx="10630469" cy="5931303"/>
          </a:xfrm>
          <a:prstGeom prst="rect">
            <a:avLst/>
          </a:prstGeom>
        </p:spPr>
      </p:pic>
    </p:spTree>
    <p:extLst>
      <p:ext uri="{BB962C8B-B14F-4D97-AF65-F5344CB8AC3E}">
        <p14:creationId xmlns:p14="http://schemas.microsoft.com/office/powerpoint/2010/main" val="33905660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838201" y="191070"/>
            <a:ext cx="10625918" cy="6100548"/>
          </a:xfrm>
          <a:prstGeom prst="rect">
            <a:avLst/>
          </a:prstGeom>
        </p:spPr>
      </p:pic>
    </p:spTree>
    <p:extLst>
      <p:ext uri="{BB962C8B-B14F-4D97-AF65-F5344CB8AC3E}">
        <p14:creationId xmlns:p14="http://schemas.microsoft.com/office/powerpoint/2010/main" val="28414717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1511169" y="2524837"/>
            <a:ext cx="9169661" cy="1596787"/>
          </a:xfrm>
          <a:prstGeom prst="rect">
            <a:avLst/>
          </a:prstGeom>
        </p:spPr>
      </p:pic>
    </p:spTree>
    <p:extLst>
      <p:ext uri="{BB962C8B-B14F-4D97-AF65-F5344CB8AC3E}">
        <p14:creationId xmlns:p14="http://schemas.microsoft.com/office/powerpoint/2010/main" val="62710628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736979" y="365125"/>
            <a:ext cx="10616821" cy="5811838"/>
          </a:xfrm>
          <a:prstGeom prst="rect">
            <a:avLst/>
          </a:prstGeom>
        </p:spPr>
      </p:pic>
    </p:spTree>
    <p:extLst>
      <p:ext uri="{BB962C8B-B14F-4D97-AF65-F5344CB8AC3E}">
        <p14:creationId xmlns:p14="http://schemas.microsoft.com/office/powerpoint/2010/main" val="3058691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IN"/>
              <a:t> </a:t>
            </a:r>
            <a:endParaRPr/>
          </a:p>
        </p:txBody>
      </p:sp>
      <p:sp>
        <p:nvSpPr>
          <p:cNvPr id="141" name="Google Shape;141;p9"/>
          <p:cNvSpPr/>
          <p:nvPr/>
        </p:nvSpPr>
        <p:spPr>
          <a:xfrm>
            <a:off x="838200" y="408153"/>
            <a:ext cx="10117776"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800" b="0" i="0" u="none" strike="noStrike" cap="none">
                <a:solidFill>
                  <a:srgbClr val="050708"/>
                </a:solidFill>
                <a:latin typeface="Times New Roman"/>
                <a:ea typeface="Times New Roman"/>
                <a:cs typeface="Times New Roman"/>
                <a:sym typeface="Times New Roman"/>
              </a:rPr>
              <a:t>This flag can create the same type of problem we saw in the character-oriented protocols. That is, if the flag pattern appears in the data, we need to somehow inform the receiver that this is not the end of the frame. We do this by stuffing 1 single bit (instead of 1 byte) to prevent the pattern from looking like a flag. The strategy is called bit stuffing.</a:t>
            </a:r>
            <a:endParaRPr/>
          </a:p>
          <a:p>
            <a:pPr marL="0" marR="0" lvl="0" indent="0" algn="l" rtl="0">
              <a:spcBef>
                <a:spcPts val="0"/>
              </a:spcBef>
              <a:spcAft>
                <a:spcPts val="0"/>
              </a:spcAft>
              <a:buNone/>
            </a:pPr>
            <a:endParaRPr sz="1800">
              <a:solidFill>
                <a:srgbClr val="050708"/>
              </a:solidFill>
              <a:latin typeface="Arial"/>
              <a:ea typeface="Arial"/>
              <a:cs typeface="Arial"/>
              <a:sym typeface="Arial"/>
            </a:endParaRPr>
          </a:p>
          <a:p>
            <a:pPr marL="0" marR="0" lvl="0" indent="0" algn="l" rtl="0">
              <a:spcBef>
                <a:spcPts val="0"/>
              </a:spcBef>
              <a:spcAft>
                <a:spcPts val="0"/>
              </a:spcAft>
              <a:buNone/>
            </a:pPr>
            <a:r>
              <a:rPr lang="en-IN" sz="1800">
                <a:solidFill>
                  <a:schemeClr val="dk1"/>
                </a:solidFill>
                <a:latin typeface="Times New Roman"/>
                <a:ea typeface="Times New Roman"/>
                <a:cs typeface="Times New Roman"/>
                <a:sym typeface="Times New Roman"/>
              </a:rPr>
              <a:t>Bit stuffing is the process of adding one extra 0 whenever five consecutive 1s follow a 0 in the data, so that the receiver does not mistake the pattern 0111110 for a flag.</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42" name="Google Shape;142;p9"/>
          <p:cNvPicPr preferRelativeResize="0"/>
          <p:nvPr/>
        </p:nvPicPr>
        <p:blipFill rotWithShape="1">
          <a:blip r:embed="rId3">
            <a:alphaModFix/>
          </a:blip>
          <a:srcRect/>
          <a:stretch/>
        </p:blipFill>
        <p:spPr>
          <a:xfrm>
            <a:off x="641269" y="2937782"/>
            <a:ext cx="9963396" cy="3343275"/>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627797" y="257672"/>
            <a:ext cx="10726003" cy="5919291"/>
          </a:xfrm>
          <a:prstGeom prst="rect">
            <a:avLst/>
          </a:prstGeom>
        </p:spPr>
      </p:pic>
    </p:spTree>
    <p:extLst>
      <p:ext uri="{BB962C8B-B14F-4D97-AF65-F5344CB8AC3E}">
        <p14:creationId xmlns:p14="http://schemas.microsoft.com/office/powerpoint/2010/main" val="9692118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838200" y="365125"/>
            <a:ext cx="10515600" cy="5811838"/>
          </a:xfrm>
          <a:prstGeom prst="rect">
            <a:avLst/>
          </a:prstGeom>
        </p:spPr>
      </p:pic>
    </p:spTree>
    <p:extLst>
      <p:ext uri="{BB962C8B-B14F-4D97-AF65-F5344CB8AC3E}">
        <p14:creationId xmlns:p14="http://schemas.microsoft.com/office/powerpoint/2010/main" val="35630194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5" name="Picture 4"/>
          <p:cNvPicPr>
            <a:picLocks noChangeAspect="1"/>
          </p:cNvPicPr>
          <p:nvPr/>
        </p:nvPicPr>
        <p:blipFill>
          <a:blip r:embed="rId2"/>
          <a:stretch>
            <a:fillRect/>
          </a:stretch>
        </p:blipFill>
        <p:spPr>
          <a:xfrm>
            <a:off x="838200" y="365125"/>
            <a:ext cx="10515600" cy="5811837"/>
          </a:xfrm>
          <a:prstGeom prst="rect">
            <a:avLst/>
          </a:prstGeom>
        </p:spPr>
      </p:pic>
    </p:spTree>
    <p:extLst>
      <p:ext uri="{BB962C8B-B14F-4D97-AF65-F5344CB8AC3E}">
        <p14:creationId xmlns:p14="http://schemas.microsoft.com/office/powerpoint/2010/main" val="125501735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2415654" y="1825625"/>
            <a:ext cx="6924959" cy="2962275"/>
          </a:xfrm>
          <a:prstGeom prst="rect">
            <a:avLst/>
          </a:prstGeom>
        </p:spPr>
      </p:pic>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20900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2728628" y="4001294"/>
            <a:ext cx="6600825" cy="1190625"/>
          </a:xfrm>
          <a:prstGeom prst="rect">
            <a:avLst/>
          </a:prstGeom>
        </p:spPr>
      </p:pic>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2728628" y="1690688"/>
            <a:ext cx="6543675" cy="1704975"/>
          </a:xfrm>
          <a:prstGeom prst="rect">
            <a:avLst/>
          </a:prstGeom>
        </p:spPr>
      </p:pic>
    </p:spTree>
    <p:extLst>
      <p:ext uri="{BB962C8B-B14F-4D97-AF65-F5344CB8AC3E}">
        <p14:creationId xmlns:p14="http://schemas.microsoft.com/office/powerpoint/2010/main" val="5968259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1774209" y="365126"/>
            <a:ext cx="7717453" cy="5478462"/>
          </a:xfrm>
          <a:prstGeom prst="rect">
            <a:avLst/>
          </a:prstGeom>
        </p:spPr>
      </p:pic>
    </p:spTree>
    <p:extLst>
      <p:ext uri="{BB962C8B-B14F-4D97-AF65-F5344CB8AC3E}">
        <p14:creationId xmlns:p14="http://schemas.microsoft.com/office/powerpoint/2010/main" val="39397608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2767012" y="976312"/>
            <a:ext cx="6657975" cy="4905375"/>
          </a:xfrm>
          <a:prstGeom prst="rect">
            <a:avLst/>
          </a:prstGeom>
        </p:spPr>
      </p:pic>
    </p:spTree>
    <p:extLst>
      <p:ext uri="{BB962C8B-B14F-4D97-AF65-F5344CB8AC3E}">
        <p14:creationId xmlns:p14="http://schemas.microsoft.com/office/powerpoint/2010/main" val="33570415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2662237" y="1081087"/>
            <a:ext cx="6867525" cy="4695825"/>
          </a:xfrm>
          <a:prstGeom prst="rect">
            <a:avLst/>
          </a:prstGeom>
        </p:spPr>
      </p:pic>
    </p:spTree>
    <p:extLst>
      <p:ext uri="{BB962C8B-B14F-4D97-AF65-F5344CB8AC3E}">
        <p14:creationId xmlns:p14="http://schemas.microsoft.com/office/powerpoint/2010/main" val="329808334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of standard Ethernet</a:t>
            </a:r>
            <a:endParaRPr lang="en-US" dirty="0"/>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1801505" y="2004278"/>
            <a:ext cx="8094046" cy="3994031"/>
          </a:xfrm>
          <a:prstGeom prst="rect">
            <a:avLst/>
          </a:prstGeom>
        </p:spPr>
      </p:pic>
    </p:spTree>
    <p:extLst>
      <p:ext uri="{BB962C8B-B14F-4D97-AF65-F5344CB8AC3E}">
        <p14:creationId xmlns:p14="http://schemas.microsoft.com/office/powerpoint/2010/main" val="263364628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 Ethernet (100 Mbps)</a:t>
            </a:r>
            <a:endParaRPr lang="en-US" dirty="0"/>
          </a:p>
        </p:txBody>
      </p:sp>
      <p:pic>
        <p:nvPicPr>
          <p:cNvPr id="4" name="Picture 3"/>
          <p:cNvPicPr>
            <a:picLocks noChangeAspect="1"/>
          </p:cNvPicPr>
          <p:nvPr/>
        </p:nvPicPr>
        <p:blipFill>
          <a:blip r:embed="rId2"/>
          <a:stretch>
            <a:fillRect/>
          </a:stretch>
        </p:blipFill>
        <p:spPr>
          <a:xfrm>
            <a:off x="1937982" y="2511188"/>
            <a:ext cx="5934075" cy="2314575"/>
          </a:xfrm>
          <a:prstGeom prst="rect">
            <a:avLst/>
          </a:prstGeom>
        </p:spPr>
      </p:pic>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686995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2093</Words>
  <Application>Microsoft Office PowerPoint</Application>
  <PresentationFormat>Widescreen</PresentationFormat>
  <Paragraphs>227</Paragraphs>
  <Slides>106</Slides>
  <Notes>79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106</vt:i4>
      </vt:variant>
    </vt:vector>
  </HeadingPairs>
  <TitlesOfParts>
    <vt:vector size="112" baseType="lpstr">
      <vt:lpstr>Arial</vt:lpstr>
      <vt:lpstr>Calibri</vt:lpstr>
      <vt:lpstr>Noto Sans Symbols</vt:lpstr>
      <vt:lpstr>Times</vt:lpstr>
      <vt:lpstr>Times New Roman</vt:lpstr>
      <vt:lpstr>Office Theme</vt:lpstr>
      <vt:lpstr>Module 4</vt:lpstr>
      <vt:lpstr>CONTENTS</vt:lpstr>
      <vt:lpstr>INTRODUCTION</vt:lpstr>
      <vt:lpstr>FRAMING</vt:lpstr>
      <vt:lpstr>Character-Oriented Framing</vt:lpstr>
      <vt:lpstr>Byte stuffing</vt:lpstr>
      <vt:lpstr>PowerPoint Presentation</vt:lpstr>
      <vt:lpstr>Bit-Oriented Framing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Cyclic Codes</vt:lpstr>
      <vt:lpstr>Cyclic Redundancy Check     [https://www.youtube.com/watch?v=-oUrtqvUA2o] </vt:lpstr>
      <vt:lpstr>Steps</vt:lpstr>
      <vt:lpstr>Sender</vt:lpstr>
      <vt:lpstr>Reciver</vt:lpstr>
      <vt:lpstr>Checksum</vt:lpstr>
      <vt:lpstr>PowerPoint Presentation</vt:lpstr>
      <vt:lpstr>Traditional checksum</vt:lpstr>
      <vt:lpstr>One’s Complement Addition [https://www.youtube.com/watch?v=AtVWnyDDaDI]</vt:lpstr>
      <vt:lpstr>PowerPoint Presentation</vt:lpstr>
      <vt:lpstr>PowerPoint Presentation</vt:lpstr>
      <vt:lpstr>PowerPoint Presentation</vt:lpstr>
      <vt:lpstr>PowerPoint Presentation</vt:lpstr>
      <vt:lpstr>PowerPoint Presentation</vt:lpstr>
      <vt:lpstr>PowerPoint Presentation</vt:lpstr>
      <vt:lpstr>Multiple access protocols (collision and token based)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 WORK [SOLUTION:PAGE:434-435</vt:lpstr>
      <vt:lpstr>CSMA</vt:lpstr>
      <vt:lpstr>PowerPoint Presentation</vt:lpstr>
      <vt:lpstr>Persistence Methods</vt:lpstr>
      <vt:lpstr>Contention Protocols (Cont’d)</vt:lpstr>
      <vt:lpstr>PowerPoint Presentation</vt:lpstr>
      <vt:lpstr>CSMA/CD (CSMA with Collision Detection)</vt:lpstr>
      <vt:lpstr>PowerPoint Presentation</vt:lpstr>
      <vt:lpstr>CSMA/CA (CSMA with collision Avoidance)</vt:lpstr>
      <vt:lpstr>CSMA/CA (Cont’d)</vt:lpstr>
      <vt:lpstr>CSMA/CA Explained</vt:lpstr>
      <vt:lpstr>CSMA/CA with ACK</vt:lpstr>
      <vt:lpstr>CSMA/CA/ACK</vt:lpstr>
      <vt:lpstr>CSMA/CA with RTS/CTS</vt:lpstr>
      <vt:lpstr>CSMA/CA with RTS/CTS (Cont’d)</vt:lpstr>
      <vt:lpstr>RTS/CTS</vt:lpstr>
      <vt:lpstr>PowerPoint Presentation</vt:lpstr>
      <vt:lpstr>PowerPoint Presentation</vt:lpstr>
      <vt:lpstr>PowerPoint Presentation</vt:lpstr>
      <vt:lpstr>PowerPoint Presentation</vt:lpstr>
      <vt:lpstr>Polling</vt:lpstr>
      <vt:lpstr>PowerPoint Presentation</vt:lpstr>
      <vt:lpstr>PowerPoint Presentation</vt:lpstr>
      <vt:lpstr>PowerPoint Presentation</vt:lpstr>
      <vt:lpstr>PowerPoint Presentation</vt:lpstr>
      <vt:lpstr>PowerPoint Presentation</vt:lpstr>
      <vt:lpstr>PowerPoint Presentation</vt:lpstr>
      <vt:lpstr>Token passing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IEEE 802.3Ethernet</vt:lpstr>
      <vt:lpstr>1.IEEE STANDARDS</vt:lpstr>
      <vt:lpstr>PowerPoint Presentation</vt:lpstr>
      <vt:lpstr>Standard Ethernet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Implementation of standard Ethernet</vt:lpstr>
      <vt:lpstr>Fast Ethernet (100 Mbps)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dc:title>
  <dc:creator>User</dc:creator>
  <cp:lastModifiedBy>sset</cp:lastModifiedBy>
  <cp:revision>6</cp:revision>
  <dcterms:created xsi:type="dcterms:W3CDTF">2021-09-09T04:00:28Z</dcterms:created>
  <dcterms:modified xsi:type="dcterms:W3CDTF">2021-09-14T06:59:22Z</dcterms:modified>
</cp:coreProperties>
</file>